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63"/>
  </p:notesMasterIdLst>
  <p:handoutMasterIdLst>
    <p:handoutMasterId r:id="rId64"/>
  </p:handoutMasterIdLst>
  <p:sldIdLst>
    <p:sldId id="619" r:id="rId2"/>
    <p:sldId id="531" r:id="rId3"/>
    <p:sldId id="532" r:id="rId4"/>
    <p:sldId id="533" r:id="rId5"/>
    <p:sldId id="534" r:id="rId6"/>
    <p:sldId id="535" r:id="rId7"/>
    <p:sldId id="564" r:id="rId8"/>
    <p:sldId id="566" r:id="rId9"/>
    <p:sldId id="631" r:id="rId10"/>
    <p:sldId id="567" r:id="rId11"/>
    <p:sldId id="568" r:id="rId12"/>
    <p:sldId id="569" r:id="rId13"/>
    <p:sldId id="570" r:id="rId14"/>
    <p:sldId id="571" r:id="rId15"/>
    <p:sldId id="549" r:id="rId16"/>
    <p:sldId id="620" r:id="rId17"/>
    <p:sldId id="612" r:id="rId18"/>
    <p:sldId id="550" r:id="rId19"/>
    <p:sldId id="551" r:id="rId20"/>
    <p:sldId id="613" r:id="rId21"/>
    <p:sldId id="552" r:id="rId22"/>
    <p:sldId id="615" r:id="rId23"/>
    <p:sldId id="553" r:id="rId24"/>
    <p:sldId id="554" r:id="rId25"/>
    <p:sldId id="555" r:id="rId26"/>
    <p:sldId id="556" r:id="rId27"/>
    <p:sldId id="595" r:id="rId28"/>
    <p:sldId id="597" r:id="rId29"/>
    <p:sldId id="617" r:id="rId30"/>
    <p:sldId id="598" r:id="rId31"/>
    <p:sldId id="602" r:id="rId32"/>
    <p:sldId id="621" r:id="rId33"/>
    <p:sldId id="572" r:id="rId34"/>
    <p:sldId id="574" r:id="rId35"/>
    <p:sldId id="583" r:id="rId36"/>
    <p:sldId id="603" r:id="rId37"/>
    <p:sldId id="591" r:id="rId38"/>
    <p:sldId id="592" r:id="rId39"/>
    <p:sldId id="593" r:id="rId40"/>
    <p:sldId id="622" r:id="rId41"/>
    <p:sldId id="559" r:id="rId42"/>
    <p:sldId id="374" r:id="rId43"/>
    <p:sldId id="498" r:id="rId44"/>
    <p:sldId id="384" r:id="rId45"/>
    <p:sldId id="616" r:id="rId46"/>
    <p:sldId id="382" r:id="rId47"/>
    <p:sldId id="614" r:id="rId48"/>
    <p:sldId id="389" r:id="rId49"/>
    <p:sldId id="626" r:id="rId50"/>
    <p:sldId id="393" r:id="rId51"/>
    <p:sldId id="413" r:id="rId52"/>
    <p:sldId id="418" r:id="rId53"/>
    <p:sldId id="419" r:id="rId54"/>
    <p:sldId id="420" r:id="rId55"/>
    <p:sldId id="421" r:id="rId56"/>
    <p:sldId id="422" r:id="rId57"/>
    <p:sldId id="439" r:id="rId58"/>
    <p:sldId id="509" r:id="rId59"/>
    <p:sldId id="510" r:id="rId60"/>
    <p:sldId id="512" r:id="rId61"/>
    <p:sldId id="632"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6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1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1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1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BBA318C-C5C3-4787-BD84-478DF0D7AFF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C7D886-78C3-42A9-84ED-17E8C91FE5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smtClean="0"/>
          </a:p>
        </p:txBody>
      </p:sp>
      <p:sp>
        <p:nvSpPr>
          <p:cNvPr id="104452" name="Slide Number Placeholder 3"/>
          <p:cNvSpPr>
            <a:spLocks noGrp="1"/>
          </p:cNvSpPr>
          <p:nvPr>
            <p:ph type="sldNum" sz="quarter" idx="5"/>
          </p:nvPr>
        </p:nvSpPr>
        <p:spPr>
          <a:noFill/>
        </p:spPr>
        <p:txBody>
          <a:bodyPr/>
          <a:lstStyle/>
          <a:p>
            <a:fld id="{B5CF12C9-B6ED-40F2-8BD4-0B24EF019E6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smtClean="0"/>
          </a:p>
        </p:txBody>
      </p:sp>
      <p:sp>
        <p:nvSpPr>
          <p:cNvPr id="121860" name="Slide Number Placeholder 3"/>
          <p:cNvSpPr>
            <a:spLocks noGrp="1"/>
          </p:cNvSpPr>
          <p:nvPr>
            <p:ph type="sldNum" sz="quarter" idx="5"/>
          </p:nvPr>
        </p:nvSpPr>
        <p:spPr>
          <a:noFill/>
        </p:spPr>
        <p:txBody>
          <a:bodyPr/>
          <a:lstStyle/>
          <a:p>
            <a:fld id="{B9E7C20F-C162-4809-87FF-7FCCD0CCA7F0}"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smtClean="0"/>
          </a:p>
        </p:txBody>
      </p:sp>
      <p:sp>
        <p:nvSpPr>
          <p:cNvPr id="122884" name="Slide Number Placeholder 3"/>
          <p:cNvSpPr>
            <a:spLocks noGrp="1"/>
          </p:cNvSpPr>
          <p:nvPr>
            <p:ph type="sldNum" sz="quarter" idx="5"/>
          </p:nvPr>
        </p:nvSpPr>
        <p:spPr>
          <a:noFill/>
        </p:spPr>
        <p:txBody>
          <a:bodyPr/>
          <a:lstStyle/>
          <a:p>
            <a:fld id="{2D55206E-863B-4E64-9764-EDF0ABBE17F0}"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a:noFill/>
        </p:spPr>
        <p:txBody>
          <a:bodyPr/>
          <a:lstStyle/>
          <a:p>
            <a:fld id="{5608B87C-E353-43B3-8088-AB862BBC7031}"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smtClean="0"/>
          </a:p>
        </p:txBody>
      </p:sp>
      <p:sp>
        <p:nvSpPr>
          <p:cNvPr id="124932" name="Slide Number Placeholder 3"/>
          <p:cNvSpPr>
            <a:spLocks noGrp="1"/>
          </p:cNvSpPr>
          <p:nvPr>
            <p:ph type="sldNum" sz="quarter" idx="5"/>
          </p:nvPr>
        </p:nvSpPr>
        <p:spPr>
          <a:noFill/>
        </p:spPr>
        <p:txBody>
          <a:bodyPr/>
          <a:lstStyle/>
          <a:p>
            <a:fld id="{3B3FD5EE-5FE8-4650-A8C4-6538C1CD5B0C}"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8841D4F-0FE6-4C9E-BEE0-AA4090472CAC}" type="slidenum">
              <a:rPr lang="en-US" smtClean="0"/>
              <a:pPr/>
              <a:t>15</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Chapter 10 Inspection, Testing and Maintenance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E26795A8-9740-4B9F-A3EE-24CCE57A73FF}" type="slidenum">
              <a:rPr lang="en-US" smtClean="0"/>
              <a:pPr/>
              <a:t>16</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Chapter 10 Inspection, Testing and Maintenance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15C5C070-9C4C-48B9-AB98-C73C48F365B8}" type="slidenum">
              <a:rPr lang="en-US" smtClean="0"/>
              <a:pPr/>
              <a:t>17</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Chapter 10 Inspection, Testing and Maintenance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F61DD62-FD68-4ABC-9E30-C53774A79884}" type="slidenum">
              <a:rPr lang="en-US" smtClean="0"/>
              <a:pPr/>
              <a:t>18</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Styles going away….going back to Class A </a:t>
            </a:r>
          </a:p>
          <a:p>
            <a:pPr eaLnBrk="1" hangingPunct="1"/>
            <a:r>
              <a:rPr lang="en-US" smtClean="0"/>
              <a:t>note: This needs to be a NITMAM.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smtClean="0"/>
          </a:p>
        </p:txBody>
      </p:sp>
      <p:sp>
        <p:nvSpPr>
          <p:cNvPr id="130052" name="Slide Number Placeholder 3"/>
          <p:cNvSpPr>
            <a:spLocks noGrp="1"/>
          </p:cNvSpPr>
          <p:nvPr>
            <p:ph type="sldNum" sz="quarter" idx="5"/>
          </p:nvPr>
        </p:nvSpPr>
        <p:spPr>
          <a:noFill/>
        </p:spPr>
        <p:txBody>
          <a:bodyPr/>
          <a:lstStyle/>
          <a:p>
            <a:fld id="{8CB9EB15-BD2E-4AB6-918F-E32C7D88DFAC}"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p>
        </p:txBody>
      </p:sp>
      <p:sp>
        <p:nvSpPr>
          <p:cNvPr id="131076" name="Slide Number Placeholder 3"/>
          <p:cNvSpPr>
            <a:spLocks noGrp="1"/>
          </p:cNvSpPr>
          <p:nvPr>
            <p:ph type="sldNum" sz="quarter" idx="5"/>
          </p:nvPr>
        </p:nvSpPr>
        <p:spPr>
          <a:noFill/>
        </p:spPr>
        <p:txBody>
          <a:bodyPr/>
          <a:lstStyle/>
          <a:p>
            <a:fld id="{AE62FFC0-5B3E-4CD8-8690-2193512B0576}"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p>
        </p:txBody>
      </p:sp>
      <p:sp>
        <p:nvSpPr>
          <p:cNvPr id="105476" name="Slide Number Placeholder 3"/>
          <p:cNvSpPr>
            <a:spLocks noGrp="1"/>
          </p:cNvSpPr>
          <p:nvPr>
            <p:ph type="sldNum" sz="quarter" idx="5"/>
          </p:nvPr>
        </p:nvSpPr>
        <p:spPr>
          <a:noFill/>
        </p:spPr>
        <p:txBody>
          <a:bodyPr/>
          <a:lstStyle/>
          <a:p>
            <a:fld id="{1C1B884F-BED0-4516-8B8F-D6C1D5AEB54C}"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BC59CBB9-12DB-4777-BBE9-0DAD264AFC2D}"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278FD8AF-FEF9-4E2A-A900-53F32A52757F}"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763B356E-01D8-4910-9DD5-32B3663E8E1E}" type="slidenum">
              <a:rPr lang="en-US" smtClean="0"/>
              <a:pPr/>
              <a:t>23</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Not meant to imply that level 1..is better than level 0, level 2 is better than level 1….etc.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p>
        </p:txBody>
      </p:sp>
      <p:sp>
        <p:nvSpPr>
          <p:cNvPr id="135172" name="Slide Number Placeholder 3"/>
          <p:cNvSpPr>
            <a:spLocks noGrp="1"/>
          </p:cNvSpPr>
          <p:nvPr>
            <p:ph type="sldNum" sz="quarter" idx="5"/>
          </p:nvPr>
        </p:nvSpPr>
        <p:spPr>
          <a:noFill/>
        </p:spPr>
        <p:txBody>
          <a:bodyPr/>
          <a:lstStyle/>
          <a:p>
            <a:fld id="{D2CA9651-6A6F-4294-B51A-2BD67CDED915}"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smtClean="0"/>
          </a:p>
        </p:txBody>
      </p:sp>
      <p:sp>
        <p:nvSpPr>
          <p:cNvPr id="136196" name="Slide Number Placeholder 3"/>
          <p:cNvSpPr>
            <a:spLocks noGrp="1"/>
          </p:cNvSpPr>
          <p:nvPr>
            <p:ph type="sldNum" sz="quarter" idx="5"/>
          </p:nvPr>
        </p:nvSpPr>
        <p:spPr>
          <a:noFill/>
        </p:spPr>
        <p:txBody>
          <a:bodyPr/>
          <a:lstStyle/>
          <a:p>
            <a:fld id="{D64302FF-B507-4CD3-B55C-398B78417BD8}"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smtClean="0"/>
          </a:p>
        </p:txBody>
      </p:sp>
      <p:sp>
        <p:nvSpPr>
          <p:cNvPr id="137220" name="Slide Number Placeholder 3"/>
          <p:cNvSpPr>
            <a:spLocks noGrp="1"/>
          </p:cNvSpPr>
          <p:nvPr>
            <p:ph type="sldNum" sz="quarter" idx="5"/>
          </p:nvPr>
        </p:nvSpPr>
        <p:spPr>
          <a:noFill/>
        </p:spPr>
        <p:txBody>
          <a:bodyPr/>
          <a:lstStyle/>
          <a:p>
            <a:fld id="{7D370029-501B-45AE-839A-4623EE5935F6}"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smtClean="0"/>
          </a:p>
        </p:txBody>
      </p:sp>
      <p:sp>
        <p:nvSpPr>
          <p:cNvPr id="138244" name="Slide Number Placeholder 3"/>
          <p:cNvSpPr>
            <a:spLocks noGrp="1"/>
          </p:cNvSpPr>
          <p:nvPr>
            <p:ph type="sldNum" sz="quarter" idx="5"/>
          </p:nvPr>
        </p:nvSpPr>
        <p:spPr>
          <a:noFill/>
        </p:spPr>
        <p:txBody>
          <a:bodyPr/>
          <a:lstStyle/>
          <a:p>
            <a:fld id="{2FBB1FE3-4471-4801-92C9-34B4269A5255}"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smtClean="0"/>
          </a:p>
        </p:txBody>
      </p:sp>
      <p:sp>
        <p:nvSpPr>
          <p:cNvPr id="140292" name="Slide Number Placeholder 3"/>
          <p:cNvSpPr>
            <a:spLocks noGrp="1"/>
          </p:cNvSpPr>
          <p:nvPr>
            <p:ph type="sldNum" sz="quarter" idx="5"/>
          </p:nvPr>
        </p:nvSpPr>
        <p:spPr>
          <a:noFill/>
        </p:spPr>
        <p:txBody>
          <a:bodyPr/>
          <a:lstStyle/>
          <a:p>
            <a:fld id="{71A266BB-C544-4BEC-B9CF-F954935A5E9E}"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smtClean="0"/>
          </a:p>
        </p:txBody>
      </p:sp>
      <p:sp>
        <p:nvSpPr>
          <p:cNvPr id="141316" name="Slide Number Placeholder 3"/>
          <p:cNvSpPr>
            <a:spLocks noGrp="1"/>
          </p:cNvSpPr>
          <p:nvPr>
            <p:ph type="sldNum" sz="quarter" idx="5"/>
          </p:nvPr>
        </p:nvSpPr>
        <p:spPr>
          <a:noFill/>
        </p:spPr>
        <p:txBody>
          <a:bodyPr/>
          <a:lstStyle/>
          <a:p>
            <a:fld id="{C27F2499-2FA0-4FA7-827A-6625EBC79971}"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smtClean="0"/>
          </a:p>
        </p:txBody>
      </p:sp>
      <p:sp>
        <p:nvSpPr>
          <p:cNvPr id="142340" name="Slide Number Placeholder 3"/>
          <p:cNvSpPr>
            <a:spLocks noGrp="1"/>
          </p:cNvSpPr>
          <p:nvPr>
            <p:ph type="sldNum" sz="quarter" idx="5"/>
          </p:nvPr>
        </p:nvSpPr>
        <p:spPr>
          <a:noFill/>
        </p:spPr>
        <p:txBody>
          <a:bodyPr/>
          <a:lstStyle/>
          <a:p>
            <a:fld id="{A830E51F-79B2-4A9B-8C4A-2FFFD891227E}"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smtClean="0"/>
          </a:p>
        </p:txBody>
      </p:sp>
      <p:sp>
        <p:nvSpPr>
          <p:cNvPr id="106500" name="Slide Number Placeholder 3"/>
          <p:cNvSpPr>
            <a:spLocks noGrp="1"/>
          </p:cNvSpPr>
          <p:nvPr>
            <p:ph type="sldNum" sz="quarter" idx="5"/>
          </p:nvPr>
        </p:nvSpPr>
        <p:spPr>
          <a:noFill/>
        </p:spPr>
        <p:txBody>
          <a:bodyPr/>
          <a:lstStyle/>
          <a:p>
            <a:fld id="{932F5D3A-BDAE-4AB0-BF1F-957E9E3D0C6D}"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smtClean="0"/>
          </a:p>
        </p:txBody>
      </p:sp>
      <p:sp>
        <p:nvSpPr>
          <p:cNvPr id="146436" name="Slide Number Placeholder 3"/>
          <p:cNvSpPr>
            <a:spLocks noGrp="1"/>
          </p:cNvSpPr>
          <p:nvPr>
            <p:ph type="sldNum" sz="quarter" idx="5"/>
          </p:nvPr>
        </p:nvSpPr>
        <p:spPr>
          <a:noFill/>
        </p:spPr>
        <p:txBody>
          <a:bodyPr/>
          <a:lstStyle/>
          <a:p>
            <a:fld id="{295A7CD2-67BD-465C-91A5-B8D27B25B320}"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smtClean="0"/>
          </a:p>
        </p:txBody>
      </p:sp>
      <p:sp>
        <p:nvSpPr>
          <p:cNvPr id="147460" name="Slide Number Placeholder 3"/>
          <p:cNvSpPr>
            <a:spLocks noGrp="1"/>
          </p:cNvSpPr>
          <p:nvPr>
            <p:ph type="sldNum" sz="quarter" idx="5"/>
          </p:nvPr>
        </p:nvSpPr>
        <p:spPr>
          <a:noFill/>
        </p:spPr>
        <p:txBody>
          <a:bodyPr/>
          <a:lstStyle/>
          <a:p>
            <a:fld id="{7EC54738-DB6A-48F6-9B03-299E4468DAAF}"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eaLnBrk="1" hangingPunct="1"/>
            <a:endParaRPr lang="en-US" smtClean="0"/>
          </a:p>
        </p:txBody>
      </p:sp>
      <p:sp>
        <p:nvSpPr>
          <p:cNvPr id="148484" name="Slide Number Placeholder 3"/>
          <p:cNvSpPr>
            <a:spLocks noGrp="1"/>
          </p:cNvSpPr>
          <p:nvPr>
            <p:ph type="sldNum" sz="quarter" idx="5"/>
          </p:nvPr>
        </p:nvSpPr>
        <p:spPr>
          <a:noFill/>
        </p:spPr>
        <p:txBody>
          <a:bodyPr/>
          <a:lstStyle/>
          <a:p>
            <a:fld id="{E064A708-D285-4E73-9E62-23FF831DD6FD}"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smtClean="0"/>
          </a:p>
        </p:txBody>
      </p:sp>
      <p:sp>
        <p:nvSpPr>
          <p:cNvPr id="149508" name="Slide Number Placeholder 3"/>
          <p:cNvSpPr>
            <a:spLocks noGrp="1"/>
          </p:cNvSpPr>
          <p:nvPr>
            <p:ph type="sldNum" sz="quarter" idx="5"/>
          </p:nvPr>
        </p:nvSpPr>
        <p:spPr>
          <a:noFill/>
        </p:spPr>
        <p:txBody>
          <a:bodyPr/>
          <a:lstStyle/>
          <a:p>
            <a:fld id="{E2564991-2CAF-4AD5-B396-2F1F66A66E77}"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eaLnBrk="1" hangingPunct="1"/>
            <a:endParaRPr lang="en-US" smtClean="0"/>
          </a:p>
        </p:txBody>
      </p:sp>
      <p:sp>
        <p:nvSpPr>
          <p:cNvPr id="154628" name="Slide Number Placeholder 3"/>
          <p:cNvSpPr>
            <a:spLocks noGrp="1"/>
          </p:cNvSpPr>
          <p:nvPr>
            <p:ph type="sldNum" sz="quarter" idx="5"/>
          </p:nvPr>
        </p:nvSpPr>
        <p:spPr>
          <a:noFill/>
        </p:spPr>
        <p:txBody>
          <a:bodyPr/>
          <a:lstStyle/>
          <a:p>
            <a:fld id="{C186A480-641A-411A-8528-66E1460637B6}"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US" smtClean="0"/>
          </a:p>
        </p:txBody>
      </p:sp>
      <p:sp>
        <p:nvSpPr>
          <p:cNvPr id="155652" name="Slide Number Placeholder 3"/>
          <p:cNvSpPr>
            <a:spLocks noGrp="1"/>
          </p:cNvSpPr>
          <p:nvPr>
            <p:ph type="sldNum" sz="quarter" idx="5"/>
          </p:nvPr>
        </p:nvSpPr>
        <p:spPr>
          <a:noFill/>
        </p:spPr>
        <p:txBody>
          <a:bodyPr/>
          <a:lstStyle/>
          <a:p>
            <a:fld id="{F01E95E3-61EF-4F25-B9E3-D7A84896A228}"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endParaRPr lang="en-US" smtClean="0"/>
          </a:p>
        </p:txBody>
      </p:sp>
      <p:sp>
        <p:nvSpPr>
          <p:cNvPr id="163844" name="Slide Number Placeholder 3"/>
          <p:cNvSpPr>
            <a:spLocks noGrp="1"/>
          </p:cNvSpPr>
          <p:nvPr>
            <p:ph type="sldNum" sz="quarter" idx="5"/>
          </p:nvPr>
        </p:nvSpPr>
        <p:spPr>
          <a:noFill/>
        </p:spPr>
        <p:txBody>
          <a:bodyPr/>
          <a:lstStyle/>
          <a:p>
            <a:fld id="{FBAD2A40-1BD6-4021-9151-4EE2DAD31E4B}"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smtClean="0"/>
          </a:p>
        </p:txBody>
      </p:sp>
      <p:sp>
        <p:nvSpPr>
          <p:cNvPr id="164868" name="Slide Number Placeholder 3"/>
          <p:cNvSpPr>
            <a:spLocks noGrp="1"/>
          </p:cNvSpPr>
          <p:nvPr>
            <p:ph type="sldNum" sz="quarter" idx="5"/>
          </p:nvPr>
        </p:nvSpPr>
        <p:spPr>
          <a:noFill/>
        </p:spPr>
        <p:txBody>
          <a:bodyPr/>
          <a:lstStyle/>
          <a:p>
            <a:fld id="{F581259B-016C-411B-BDD3-FACE68DFA0BA}"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endParaRPr lang="en-US" smtClean="0"/>
          </a:p>
        </p:txBody>
      </p:sp>
      <p:sp>
        <p:nvSpPr>
          <p:cNvPr id="165892" name="Slide Number Placeholder 3"/>
          <p:cNvSpPr>
            <a:spLocks noGrp="1"/>
          </p:cNvSpPr>
          <p:nvPr>
            <p:ph type="sldNum" sz="quarter" idx="5"/>
          </p:nvPr>
        </p:nvSpPr>
        <p:spPr>
          <a:noFill/>
        </p:spPr>
        <p:txBody>
          <a:bodyPr/>
          <a:lstStyle/>
          <a:p>
            <a:fld id="{E0DDD32C-8160-4CA6-B498-1862E1329262}"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endParaRPr lang="en-US" smtClean="0"/>
          </a:p>
        </p:txBody>
      </p:sp>
      <p:sp>
        <p:nvSpPr>
          <p:cNvPr id="166916" name="Slide Number Placeholder 3"/>
          <p:cNvSpPr>
            <a:spLocks noGrp="1"/>
          </p:cNvSpPr>
          <p:nvPr>
            <p:ph type="sldNum" sz="quarter" idx="5"/>
          </p:nvPr>
        </p:nvSpPr>
        <p:spPr>
          <a:noFill/>
        </p:spPr>
        <p:txBody>
          <a:bodyPr/>
          <a:lstStyle/>
          <a:p>
            <a:fld id="{A5CE3E8B-D63F-4732-80E9-31146751D84B}"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p>
        </p:txBody>
      </p:sp>
      <p:sp>
        <p:nvSpPr>
          <p:cNvPr id="107524" name="Slide Number Placeholder 3"/>
          <p:cNvSpPr>
            <a:spLocks noGrp="1"/>
          </p:cNvSpPr>
          <p:nvPr>
            <p:ph type="sldNum" sz="quarter" idx="5"/>
          </p:nvPr>
        </p:nvSpPr>
        <p:spPr>
          <a:noFill/>
        </p:spPr>
        <p:txBody>
          <a:bodyPr/>
          <a:lstStyle/>
          <a:p>
            <a:fld id="{420F11D6-15BC-473F-B458-5E95CD161185}"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75E73594-0309-4B4D-BF51-B78C78757410}" type="slidenum">
              <a:rPr lang="en-US" smtClean="0"/>
              <a:pPr/>
              <a:t>41</a:t>
            </a:fld>
            <a:endParaRPr lang="en-US" smtClean="0"/>
          </a:p>
        </p:txBody>
      </p:sp>
      <p:sp>
        <p:nvSpPr>
          <p:cNvPr id="167939" name="Rectangle 2"/>
          <p:cNvSpPr>
            <a:spLocks noGrp="1" noRot="1" noChangeAspect="1" noChangeArrowheads="1" noTextEdit="1"/>
          </p:cNvSpPr>
          <p:nvPr>
            <p:ph type="sldImg"/>
          </p:nvPr>
        </p:nvSpPr>
        <p:spPr>
          <a:xfrm>
            <a:off x="1144588" y="687388"/>
            <a:ext cx="4572000" cy="3429000"/>
          </a:xfrm>
          <a:ln/>
        </p:spPr>
      </p:sp>
      <p:sp>
        <p:nvSpPr>
          <p:cNvPr id="167940" name="Rectangle 3"/>
          <p:cNvSpPr>
            <a:spLocks noGrp="1" noChangeArrowheads="1"/>
          </p:cNvSpPr>
          <p:nvPr>
            <p:ph type="body" idx="1"/>
          </p:nvPr>
        </p:nvSpPr>
        <p:spPr>
          <a:xfrm>
            <a:off x="685800" y="4343400"/>
            <a:ext cx="5486400" cy="4113213"/>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pPr eaLnBrk="1" hangingPunct="1"/>
            <a:endParaRPr lang="en-US" smtClean="0"/>
          </a:p>
        </p:txBody>
      </p:sp>
      <p:sp>
        <p:nvSpPr>
          <p:cNvPr id="168964" name="Slide Number Placeholder 3"/>
          <p:cNvSpPr>
            <a:spLocks noGrp="1"/>
          </p:cNvSpPr>
          <p:nvPr>
            <p:ph type="sldNum" sz="quarter" idx="5"/>
          </p:nvPr>
        </p:nvSpPr>
        <p:spPr>
          <a:noFill/>
        </p:spPr>
        <p:txBody>
          <a:bodyPr/>
          <a:lstStyle/>
          <a:p>
            <a:fld id="{B30E9590-15EB-4FB1-A0AA-FBE5F8719C90}"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endParaRPr lang="en-US" smtClean="0"/>
          </a:p>
        </p:txBody>
      </p:sp>
      <p:sp>
        <p:nvSpPr>
          <p:cNvPr id="169988" name="Slide Number Placeholder 3"/>
          <p:cNvSpPr>
            <a:spLocks noGrp="1"/>
          </p:cNvSpPr>
          <p:nvPr>
            <p:ph type="sldNum" sz="quarter" idx="5"/>
          </p:nvPr>
        </p:nvSpPr>
        <p:spPr>
          <a:noFill/>
        </p:spPr>
        <p:txBody>
          <a:bodyPr/>
          <a:lstStyle/>
          <a:p>
            <a:fld id="{A8B81D54-9A7E-4BF2-8B11-3CB0D72DB1BA}"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smtClean="0"/>
          </a:p>
        </p:txBody>
      </p:sp>
      <p:sp>
        <p:nvSpPr>
          <p:cNvPr id="174084" name="Slide Number Placeholder 3"/>
          <p:cNvSpPr>
            <a:spLocks noGrp="1"/>
          </p:cNvSpPr>
          <p:nvPr>
            <p:ph type="sldNum" sz="quarter" idx="5"/>
          </p:nvPr>
        </p:nvSpPr>
        <p:spPr>
          <a:noFill/>
        </p:spPr>
        <p:txBody>
          <a:bodyPr/>
          <a:lstStyle/>
          <a:p>
            <a:fld id="{67C5F123-17F3-4F75-A56B-5AFC955A139B}"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smtClean="0"/>
          </a:p>
        </p:txBody>
      </p:sp>
      <p:sp>
        <p:nvSpPr>
          <p:cNvPr id="175108" name="Slide Number Placeholder 3"/>
          <p:cNvSpPr>
            <a:spLocks noGrp="1"/>
          </p:cNvSpPr>
          <p:nvPr>
            <p:ph type="sldNum" sz="quarter" idx="5"/>
          </p:nvPr>
        </p:nvSpPr>
        <p:spPr>
          <a:noFill/>
        </p:spPr>
        <p:txBody>
          <a:bodyPr/>
          <a:lstStyle/>
          <a:p>
            <a:fld id="{E01EAF3E-F20B-4CCA-AD04-F066F1DD32EE}"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endParaRPr lang="en-US" smtClean="0"/>
          </a:p>
        </p:txBody>
      </p:sp>
      <p:sp>
        <p:nvSpPr>
          <p:cNvPr id="176132" name="Slide Number Placeholder 3"/>
          <p:cNvSpPr>
            <a:spLocks noGrp="1"/>
          </p:cNvSpPr>
          <p:nvPr>
            <p:ph type="sldNum" sz="quarter" idx="5"/>
          </p:nvPr>
        </p:nvSpPr>
        <p:spPr>
          <a:noFill/>
        </p:spPr>
        <p:txBody>
          <a:bodyPr/>
          <a:lstStyle/>
          <a:p>
            <a:fld id="{1C9BCA56-7C4A-4FF8-8183-0D70AB1F876B}"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pPr eaLnBrk="1" hangingPunct="1"/>
            <a:endParaRPr lang="en-US" smtClean="0"/>
          </a:p>
        </p:txBody>
      </p:sp>
      <p:sp>
        <p:nvSpPr>
          <p:cNvPr id="177156" name="Slide Number Placeholder 3"/>
          <p:cNvSpPr>
            <a:spLocks noGrp="1"/>
          </p:cNvSpPr>
          <p:nvPr>
            <p:ph type="sldNum" sz="quarter" idx="5"/>
          </p:nvPr>
        </p:nvSpPr>
        <p:spPr>
          <a:noFill/>
        </p:spPr>
        <p:txBody>
          <a:bodyPr/>
          <a:lstStyle/>
          <a:p>
            <a:fld id="{69F16DAC-7CEE-4684-8AF5-94F67AA7AB60}" type="slidenum">
              <a:rPr lang="en-US" smtClean="0"/>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eaLnBrk="1" hangingPunct="1"/>
            <a:endParaRPr lang="en-US" smtClean="0"/>
          </a:p>
        </p:txBody>
      </p:sp>
      <p:sp>
        <p:nvSpPr>
          <p:cNvPr id="181252" name="Slide Number Placeholder 3"/>
          <p:cNvSpPr>
            <a:spLocks noGrp="1"/>
          </p:cNvSpPr>
          <p:nvPr>
            <p:ph type="sldNum" sz="quarter" idx="5"/>
          </p:nvPr>
        </p:nvSpPr>
        <p:spPr>
          <a:noFill/>
        </p:spPr>
        <p:txBody>
          <a:bodyPr/>
          <a:lstStyle/>
          <a:p>
            <a:fld id="{20B5F1C3-F150-4648-B293-1B10011FACCD}"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pPr eaLnBrk="1" hangingPunct="1"/>
            <a:endParaRPr lang="en-US" smtClean="0"/>
          </a:p>
        </p:txBody>
      </p:sp>
      <p:sp>
        <p:nvSpPr>
          <p:cNvPr id="182276" name="Slide Number Placeholder 3"/>
          <p:cNvSpPr>
            <a:spLocks noGrp="1"/>
          </p:cNvSpPr>
          <p:nvPr>
            <p:ph type="sldNum" sz="quarter" idx="5"/>
          </p:nvPr>
        </p:nvSpPr>
        <p:spPr>
          <a:noFill/>
        </p:spPr>
        <p:txBody>
          <a:bodyPr/>
          <a:lstStyle/>
          <a:p>
            <a:fld id="{7013FCC1-3564-460D-B665-1738E6BF1EA3}"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eaLnBrk="1" hangingPunct="1"/>
            <a:endParaRPr lang="en-US" smtClean="0"/>
          </a:p>
        </p:txBody>
      </p:sp>
      <p:sp>
        <p:nvSpPr>
          <p:cNvPr id="186372" name="Slide Number Placeholder 3"/>
          <p:cNvSpPr>
            <a:spLocks noGrp="1"/>
          </p:cNvSpPr>
          <p:nvPr>
            <p:ph type="sldNum" sz="quarter" idx="5"/>
          </p:nvPr>
        </p:nvSpPr>
        <p:spPr>
          <a:noFill/>
        </p:spPr>
        <p:txBody>
          <a:bodyPr/>
          <a:lstStyle/>
          <a:p>
            <a:fld id="{AD17DF1D-D774-4454-8D52-2A20F06EE52F}" type="slidenum">
              <a:rPr lang="en-US" smtClean="0"/>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p>
        </p:txBody>
      </p:sp>
      <p:sp>
        <p:nvSpPr>
          <p:cNvPr id="108548" name="Slide Number Placeholder 3"/>
          <p:cNvSpPr>
            <a:spLocks noGrp="1"/>
          </p:cNvSpPr>
          <p:nvPr>
            <p:ph type="sldNum" sz="quarter" idx="5"/>
          </p:nvPr>
        </p:nvSpPr>
        <p:spPr>
          <a:noFill/>
        </p:spPr>
        <p:txBody>
          <a:bodyPr/>
          <a:lstStyle/>
          <a:p>
            <a:fld id="{C695FADC-CDE9-4CF7-926F-63DDD8AC3322}"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eaLnBrk="1" hangingPunct="1"/>
            <a:endParaRPr lang="en-US" smtClean="0"/>
          </a:p>
        </p:txBody>
      </p:sp>
      <p:sp>
        <p:nvSpPr>
          <p:cNvPr id="189444" name="Slide Number Placeholder 3"/>
          <p:cNvSpPr>
            <a:spLocks noGrp="1"/>
          </p:cNvSpPr>
          <p:nvPr>
            <p:ph type="sldNum" sz="quarter" idx="5"/>
          </p:nvPr>
        </p:nvSpPr>
        <p:spPr>
          <a:noFill/>
        </p:spPr>
        <p:txBody>
          <a:bodyPr/>
          <a:lstStyle/>
          <a:p>
            <a:fld id="{5C28D252-95F3-4742-B749-10466A602457}" type="slidenum">
              <a:rPr lang="en-US" smtClean="0"/>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endParaRPr lang="en-US" smtClean="0"/>
          </a:p>
        </p:txBody>
      </p:sp>
      <p:sp>
        <p:nvSpPr>
          <p:cNvPr id="190468" name="Slide Number Placeholder 3"/>
          <p:cNvSpPr>
            <a:spLocks noGrp="1"/>
          </p:cNvSpPr>
          <p:nvPr>
            <p:ph type="sldNum" sz="quarter" idx="5"/>
          </p:nvPr>
        </p:nvSpPr>
        <p:spPr>
          <a:noFill/>
        </p:spPr>
        <p:txBody>
          <a:bodyPr/>
          <a:lstStyle/>
          <a:p>
            <a:fld id="{94B1A35E-9776-4D5F-9654-62137720FBB1}"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eaLnBrk="1" hangingPunct="1"/>
            <a:endParaRPr lang="en-US" smtClean="0"/>
          </a:p>
        </p:txBody>
      </p:sp>
      <p:sp>
        <p:nvSpPr>
          <p:cNvPr id="191492" name="Slide Number Placeholder 3"/>
          <p:cNvSpPr>
            <a:spLocks noGrp="1"/>
          </p:cNvSpPr>
          <p:nvPr>
            <p:ph type="sldNum" sz="quarter" idx="5"/>
          </p:nvPr>
        </p:nvSpPr>
        <p:spPr>
          <a:noFill/>
        </p:spPr>
        <p:txBody>
          <a:bodyPr/>
          <a:lstStyle/>
          <a:p>
            <a:fld id="{713D3C51-236D-4FA6-9F2F-D1AEE02F376E}"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eaLnBrk="1" hangingPunct="1"/>
            <a:endParaRPr lang="en-US" smtClean="0"/>
          </a:p>
        </p:txBody>
      </p:sp>
      <p:sp>
        <p:nvSpPr>
          <p:cNvPr id="192516" name="Slide Number Placeholder 3"/>
          <p:cNvSpPr>
            <a:spLocks noGrp="1"/>
          </p:cNvSpPr>
          <p:nvPr>
            <p:ph type="sldNum" sz="quarter" idx="5"/>
          </p:nvPr>
        </p:nvSpPr>
        <p:spPr>
          <a:noFill/>
        </p:spPr>
        <p:txBody>
          <a:bodyPr/>
          <a:lstStyle/>
          <a:p>
            <a:fld id="{183984B2-CBE7-416E-AE0F-81551198C841}"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pPr eaLnBrk="1" hangingPunct="1"/>
            <a:endParaRPr lang="en-US" smtClean="0"/>
          </a:p>
        </p:txBody>
      </p:sp>
      <p:sp>
        <p:nvSpPr>
          <p:cNvPr id="193540" name="Slide Number Placeholder 3"/>
          <p:cNvSpPr>
            <a:spLocks noGrp="1"/>
          </p:cNvSpPr>
          <p:nvPr>
            <p:ph type="sldNum" sz="quarter" idx="5"/>
          </p:nvPr>
        </p:nvSpPr>
        <p:spPr>
          <a:noFill/>
        </p:spPr>
        <p:txBody>
          <a:bodyPr/>
          <a:lstStyle/>
          <a:p>
            <a:fld id="{6DEB9DAF-9C28-47CE-9BB1-510A91F2BB56}" type="slidenum">
              <a:rPr lang="en-US" smtClean="0"/>
              <a:pPr/>
              <a:t>55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pPr eaLnBrk="1" hangingPunct="1"/>
            <a:endParaRPr lang="en-US" smtClean="0"/>
          </a:p>
        </p:txBody>
      </p:sp>
      <p:sp>
        <p:nvSpPr>
          <p:cNvPr id="194564" name="Slide Number Placeholder 3"/>
          <p:cNvSpPr>
            <a:spLocks noGrp="1"/>
          </p:cNvSpPr>
          <p:nvPr>
            <p:ph type="sldNum" sz="quarter" idx="5"/>
          </p:nvPr>
        </p:nvSpPr>
        <p:spPr>
          <a:noFill/>
        </p:spPr>
        <p:txBody>
          <a:bodyPr/>
          <a:lstStyle/>
          <a:p>
            <a:fld id="{4681C176-8B70-454B-BD45-1AF2970FE7A4}" type="slidenum">
              <a:rPr lang="en-US" smtClean="0"/>
              <a:pPr/>
              <a:t>56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pPr eaLnBrk="1" hangingPunct="1"/>
            <a:endParaRPr lang="en-US" smtClean="0"/>
          </a:p>
        </p:txBody>
      </p:sp>
      <p:sp>
        <p:nvSpPr>
          <p:cNvPr id="195588" name="Slide Number Placeholder 3"/>
          <p:cNvSpPr>
            <a:spLocks noGrp="1"/>
          </p:cNvSpPr>
          <p:nvPr>
            <p:ph type="sldNum" sz="quarter" idx="5"/>
          </p:nvPr>
        </p:nvSpPr>
        <p:spPr>
          <a:noFill/>
        </p:spPr>
        <p:txBody>
          <a:bodyPr/>
          <a:lstStyle/>
          <a:p>
            <a:fld id="{821BAAF2-538E-417E-8A03-BB2CF156D705}" type="slidenum">
              <a:rPr lang="en-US" smtClean="0"/>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pPr eaLnBrk="1" hangingPunct="1"/>
            <a:endParaRPr lang="en-US" smtClean="0"/>
          </a:p>
        </p:txBody>
      </p:sp>
      <p:sp>
        <p:nvSpPr>
          <p:cNvPr id="199684" name="Slide Number Placeholder 3"/>
          <p:cNvSpPr>
            <a:spLocks noGrp="1"/>
          </p:cNvSpPr>
          <p:nvPr>
            <p:ph type="sldNum" sz="quarter" idx="5"/>
          </p:nvPr>
        </p:nvSpPr>
        <p:spPr>
          <a:noFill/>
        </p:spPr>
        <p:txBody>
          <a:bodyPr/>
          <a:lstStyle/>
          <a:p>
            <a:fld id="{C82C4D39-3E8E-45DB-8176-8C8AD69F21E9}"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pPr eaLnBrk="1" hangingPunct="1"/>
            <a:endParaRPr lang="en-US" smtClean="0"/>
          </a:p>
        </p:txBody>
      </p:sp>
      <p:sp>
        <p:nvSpPr>
          <p:cNvPr id="200708" name="Slide Number Placeholder 3"/>
          <p:cNvSpPr>
            <a:spLocks noGrp="1"/>
          </p:cNvSpPr>
          <p:nvPr>
            <p:ph type="sldNum" sz="quarter" idx="5"/>
          </p:nvPr>
        </p:nvSpPr>
        <p:spPr>
          <a:noFill/>
        </p:spPr>
        <p:txBody>
          <a:bodyPr/>
          <a:lstStyle/>
          <a:p>
            <a:fld id="{208ED1DE-28DD-4A1C-B76F-3813A918EF2D}" type="slidenum">
              <a:rPr lang="en-US" smtClean="0"/>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US" smtClean="0"/>
          </a:p>
        </p:txBody>
      </p:sp>
      <p:sp>
        <p:nvSpPr>
          <p:cNvPr id="202756" name="Slide Number Placeholder 3"/>
          <p:cNvSpPr>
            <a:spLocks noGrp="1"/>
          </p:cNvSpPr>
          <p:nvPr>
            <p:ph type="sldNum" sz="quarter" idx="5"/>
          </p:nvPr>
        </p:nvSpPr>
        <p:spPr>
          <a:noFill/>
        </p:spPr>
        <p:txBody>
          <a:bodyPr/>
          <a:lstStyle/>
          <a:p>
            <a:fld id="{A8295D3A-2C34-4E43-B687-61E2EC497F75}" type="slidenum">
              <a:rPr lang="en-US" smtClean="0"/>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a:noFill/>
        </p:spPr>
        <p:txBody>
          <a:bodyPr/>
          <a:lstStyle/>
          <a:p>
            <a:fld id="{39F6F809-4FB9-4DB0-8814-6533C8AF22E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smtClean="0"/>
          </a:p>
        </p:txBody>
      </p:sp>
      <p:sp>
        <p:nvSpPr>
          <p:cNvPr id="116740" name="Slide Number Placeholder 3"/>
          <p:cNvSpPr>
            <a:spLocks noGrp="1"/>
          </p:cNvSpPr>
          <p:nvPr>
            <p:ph type="sldNum" sz="quarter" idx="5"/>
          </p:nvPr>
        </p:nvSpPr>
        <p:spPr>
          <a:noFill/>
        </p:spPr>
        <p:txBody>
          <a:bodyPr/>
          <a:lstStyle/>
          <a:p>
            <a:fld id="{DE212497-CDAB-4E0B-946C-49EE7100FA44}"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a:spLocks noGrp="1"/>
          </p:cNvSpPr>
          <p:nvPr>
            <p:ph type="sldNum" sz="quarter" idx="5"/>
          </p:nvPr>
        </p:nvSpPr>
        <p:spPr>
          <a:noFill/>
        </p:spPr>
        <p:txBody>
          <a:bodyPr/>
          <a:lstStyle/>
          <a:p>
            <a:fld id="{9E8EF008-FF9B-4A08-AF0F-2B29A82837B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mtClean="0"/>
          </a:p>
        </p:txBody>
      </p:sp>
      <p:sp>
        <p:nvSpPr>
          <p:cNvPr id="120836" name="Slide Number Placeholder 3"/>
          <p:cNvSpPr>
            <a:spLocks noGrp="1"/>
          </p:cNvSpPr>
          <p:nvPr>
            <p:ph type="sldNum" sz="quarter" idx="5"/>
          </p:nvPr>
        </p:nvSpPr>
        <p:spPr>
          <a:noFill/>
        </p:spPr>
        <p:txBody>
          <a:bodyPr/>
          <a:lstStyle/>
          <a:p>
            <a:fld id="{C0CB8BD6-7B57-46A3-977E-E6FEC1D6D8A4}"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4978" name="Picture 2" descr="swoosh"/>
          <p:cNvPicPr>
            <a:picLocks noChangeAspect="1" noChangeArrowheads="1"/>
          </p:cNvPicPr>
          <p:nvPr/>
        </p:nvPicPr>
        <p:blipFill>
          <a:blip r:embed="rId2" cstate="print"/>
          <a:srcRect/>
          <a:stretch>
            <a:fillRect/>
          </a:stretch>
        </p:blipFill>
        <p:spPr bwMode="auto">
          <a:xfrm>
            <a:off x="0" y="5867400"/>
            <a:ext cx="9144000" cy="990600"/>
          </a:xfrm>
          <a:prstGeom prst="rect">
            <a:avLst/>
          </a:prstGeom>
          <a:noFill/>
        </p:spPr>
      </p:pic>
      <p:grpSp>
        <p:nvGrpSpPr>
          <p:cNvPr id="2" name="Group 4"/>
          <p:cNvGrpSpPr>
            <a:grpSpLocks/>
          </p:cNvGrpSpPr>
          <p:nvPr/>
        </p:nvGrpSpPr>
        <p:grpSpPr bwMode="auto">
          <a:xfrm>
            <a:off x="304800" y="1295400"/>
            <a:ext cx="1752600" cy="854075"/>
            <a:chOff x="96" y="720"/>
            <a:chExt cx="1104" cy="538"/>
          </a:xfrm>
        </p:grpSpPr>
        <p:sp>
          <p:nvSpPr>
            <p:cNvPr id="254981" name="AutoShape 5"/>
            <p:cNvSpPr>
              <a:spLocks noChangeArrowheads="1"/>
            </p:cNvSpPr>
            <p:nvPr userDrawn="1"/>
          </p:nvSpPr>
          <p:spPr bwMode="auto">
            <a:xfrm>
              <a:off x="96" y="874"/>
              <a:ext cx="336" cy="302"/>
            </a:xfrm>
            <a:prstGeom prst="roundRect">
              <a:avLst>
                <a:gd name="adj" fmla="val 16667"/>
              </a:avLst>
            </a:prstGeom>
            <a:solidFill>
              <a:srgbClr val="ECECE8">
                <a:alpha val="50000"/>
              </a:srgbClr>
            </a:solidFill>
            <a:ln w="9525">
              <a:solidFill>
                <a:srgbClr val="ECECE8"/>
              </a:solidFill>
              <a:round/>
              <a:headEnd/>
              <a:tailEnd/>
            </a:ln>
            <a:effectLst/>
          </p:spPr>
          <p:txBody>
            <a:bodyPr wrap="none" anchor="ctr"/>
            <a:lstStyle/>
            <a:p>
              <a:endParaRPr lang="en-US"/>
            </a:p>
          </p:txBody>
        </p:sp>
        <p:sp>
          <p:nvSpPr>
            <p:cNvPr id="254982" name="AutoShape 6"/>
            <p:cNvSpPr>
              <a:spLocks noChangeArrowheads="1"/>
            </p:cNvSpPr>
            <p:nvPr userDrawn="1"/>
          </p:nvSpPr>
          <p:spPr bwMode="auto">
            <a:xfrm>
              <a:off x="288" y="720"/>
              <a:ext cx="288" cy="259"/>
            </a:xfrm>
            <a:prstGeom prst="roundRect">
              <a:avLst>
                <a:gd name="adj" fmla="val 16667"/>
              </a:avLst>
            </a:prstGeom>
            <a:noFill/>
            <a:ln w="9525">
              <a:solidFill>
                <a:srgbClr val="ECECE8"/>
              </a:solidFill>
              <a:round/>
              <a:headEnd/>
              <a:tailEnd/>
            </a:ln>
            <a:effectLst/>
          </p:spPr>
          <p:txBody>
            <a:bodyPr wrap="none" anchor="ctr"/>
            <a:lstStyle/>
            <a:p>
              <a:endParaRPr lang="en-US"/>
            </a:p>
          </p:txBody>
        </p:sp>
        <p:sp>
          <p:nvSpPr>
            <p:cNvPr id="254983" name="AutoShape 7"/>
            <p:cNvSpPr>
              <a:spLocks noChangeArrowheads="1"/>
            </p:cNvSpPr>
            <p:nvPr userDrawn="1"/>
          </p:nvSpPr>
          <p:spPr bwMode="auto">
            <a:xfrm>
              <a:off x="528" y="922"/>
              <a:ext cx="192" cy="173"/>
            </a:xfrm>
            <a:prstGeom prst="roundRect">
              <a:avLst>
                <a:gd name="adj" fmla="val 16667"/>
              </a:avLst>
            </a:prstGeom>
            <a:noFill/>
            <a:ln w="9525">
              <a:solidFill>
                <a:srgbClr val="ECECE8"/>
              </a:solidFill>
              <a:round/>
              <a:headEnd/>
              <a:tailEnd/>
            </a:ln>
            <a:effectLst/>
          </p:spPr>
          <p:txBody>
            <a:bodyPr wrap="none" anchor="ctr"/>
            <a:lstStyle/>
            <a:p>
              <a:endParaRPr lang="en-US"/>
            </a:p>
          </p:txBody>
        </p:sp>
        <p:sp>
          <p:nvSpPr>
            <p:cNvPr id="254984" name="AutoShape 8"/>
            <p:cNvSpPr>
              <a:spLocks noChangeArrowheads="1"/>
            </p:cNvSpPr>
            <p:nvPr userDrawn="1"/>
          </p:nvSpPr>
          <p:spPr bwMode="auto">
            <a:xfrm>
              <a:off x="864" y="826"/>
              <a:ext cx="336" cy="302"/>
            </a:xfrm>
            <a:prstGeom prst="roundRect">
              <a:avLst>
                <a:gd name="adj" fmla="val 16667"/>
              </a:avLst>
            </a:prstGeom>
            <a:noFill/>
            <a:ln w="9525">
              <a:solidFill>
                <a:srgbClr val="ECECE8"/>
              </a:solidFill>
              <a:round/>
              <a:headEnd/>
              <a:tailEnd/>
            </a:ln>
            <a:effectLst/>
          </p:spPr>
          <p:txBody>
            <a:bodyPr wrap="none" anchor="ctr"/>
            <a:lstStyle/>
            <a:p>
              <a:endParaRPr lang="en-US"/>
            </a:p>
          </p:txBody>
        </p:sp>
        <p:sp>
          <p:nvSpPr>
            <p:cNvPr id="254985" name="AutoShape 9"/>
            <p:cNvSpPr>
              <a:spLocks noChangeArrowheads="1"/>
            </p:cNvSpPr>
            <p:nvPr userDrawn="1"/>
          </p:nvSpPr>
          <p:spPr bwMode="auto">
            <a:xfrm>
              <a:off x="624" y="999"/>
              <a:ext cx="288" cy="259"/>
            </a:xfrm>
            <a:prstGeom prst="roundRect">
              <a:avLst>
                <a:gd name="adj" fmla="val 16667"/>
              </a:avLst>
            </a:prstGeom>
            <a:noFill/>
            <a:ln w="9525">
              <a:solidFill>
                <a:srgbClr val="ECECE8"/>
              </a:solidFill>
              <a:round/>
              <a:headEnd/>
              <a:tailEnd/>
            </a:ln>
            <a:effectLst/>
          </p:spPr>
          <p:txBody>
            <a:bodyPr wrap="none" anchor="ctr"/>
            <a:lstStyle/>
            <a:p>
              <a:endParaRPr lang="en-US"/>
            </a:p>
          </p:txBody>
        </p:sp>
      </p:grpSp>
      <p:sp>
        <p:nvSpPr>
          <p:cNvPr id="254986" name="Rectangle 10"/>
          <p:cNvSpPr>
            <a:spLocks noGrp="1" noChangeArrowheads="1"/>
          </p:cNvSpPr>
          <p:nvPr>
            <p:ph type="ctrTitle"/>
          </p:nvPr>
        </p:nvSpPr>
        <p:spPr>
          <a:xfrm>
            <a:off x="685800" y="2435225"/>
            <a:ext cx="7772400" cy="1470025"/>
          </a:xfrm>
        </p:spPr>
        <p:txBody>
          <a:bodyPr/>
          <a:lstStyle>
            <a:lvl1pPr algn="ctr">
              <a:defRPr sz="3600"/>
            </a:lvl1pPr>
          </a:lstStyle>
          <a:p>
            <a:r>
              <a:rPr lang="en-US" smtClean="0"/>
              <a:t>Click to edit Master title style</a:t>
            </a:r>
            <a:endParaRPr lang="en-US"/>
          </a:p>
        </p:txBody>
      </p:sp>
      <p:sp>
        <p:nvSpPr>
          <p:cNvPr id="254987" name="Rectangle 11"/>
          <p:cNvSpPr>
            <a:spLocks noGrp="1" noChangeArrowheads="1"/>
          </p:cNvSpPr>
          <p:nvPr>
            <p:ph type="subTitle" idx="1"/>
          </p:nvPr>
        </p:nvSpPr>
        <p:spPr>
          <a:xfrm>
            <a:off x="1371600" y="3581400"/>
            <a:ext cx="6400800" cy="1752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3954" name="Picture 2" descr="swoosh"/>
          <p:cNvPicPr>
            <a:picLocks noChangeAspect="1" noChangeArrowheads="1"/>
          </p:cNvPicPr>
          <p:nvPr/>
        </p:nvPicPr>
        <p:blipFill>
          <a:blip r:embed="rId13" cstate="print"/>
          <a:srcRect/>
          <a:stretch>
            <a:fillRect/>
          </a:stretch>
        </p:blipFill>
        <p:spPr bwMode="auto">
          <a:xfrm>
            <a:off x="0" y="5867400"/>
            <a:ext cx="9144000" cy="990600"/>
          </a:xfrm>
          <a:prstGeom prst="rect">
            <a:avLst/>
          </a:prstGeom>
          <a:noFill/>
        </p:spPr>
      </p:pic>
      <p:grpSp>
        <p:nvGrpSpPr>
          <p:cNvPr id="2" name="Group 4"/>
          <p:cNvGrpSpPr>
            <a:grpSpLocks/>
          </p:cNvGrpSpPr>
          <p:nvPr/>
        </p:nvGrpSpPr>
        <p:grpSpPr bwMode="auto">
          <a:xfrm>
            <a:off x="304800" y="152400"/>
            <a:ext cx="1752600" cy="854075"/>
            <a:chOff x="96" y="720"/>
            <a:chExt cx="1104" cy="538"/>
          </a:xfrm>
        </p:grpSpPr>
        <p:sp>
          <p:nvSpPr>
            <p:cNvPr id="253957" name="AutoShape 5"/>
            <p:cNvSpPr>
              <a:spLocks noChangeArrowheads="1"/>
            </p:cNvSpPr>
            <p:nvPr userDrawn="1"/>
          </p:nvSpPr>
          <p:spPr bwMode="auto">
            <a:xfrm>
              <a:off x="96" y="874"/>
              <a:ext cx="336" cy="302"/>
            </a:xfrm>
            <a:prstGeom prst="roundRect">
              <a:avLst>
                <a:gd name="adj" fmla="val 16667"/>
              </a:avLst>
            </a:prstGeom>
            <a:solidFill>
              <a:srgbClr val="ECECE8">
                <a:alpha val="50000"/>
              </a:srgbClr>
            </a:solidFill>
            <a:ln w="9525">
              <a:solidFill>
                <a:srgbClr val="ECECE8"/>
              </a:solidFill>
              <a:round/>
              <a:headEnd/>
              <a:tailEnd/>
            </a:ln>
            <a:effectLst/>
          </p:spPr>
          <p:txBody>
            <a:bodyPr wrap="none" anchor="ctr"/>
            <a:lstStyle/>
            <a:p>
              <a:endParaRPr lang="en-US"/>
            </a:p>
          </p:txBody>
        </p:sp>
        <p:sp>
          <p:nvSpPr>
            <p:cNvPr id="253958" name="AutoShape 6"/>
            <p:cNvSpPr>
              <a:spLocks noChangeArrowheads="1"/>
            </p:cNvSpPr>
            <p:nvPr userDrawn="1"/>
          </p:nvSpPr>
          <p:spPr bwMode="auto">
            <a:xfrm>
              <a:off x="288" y="720"/>
              <a:ext cx="288" cy="259"/>
            </a:xfrm>
            <a:prstGeom prst="roundRect">
              <a:avLst>
                <a:gd name="adj" fmla="val 16667"/>
              </a:avLst>
            </a:prstGeom>
            <a:noFill/>
            <a:ln w="9525">
              <a:solidFill>
                <a:srgbClr val="ECECE8"/>
              </a:solidFill>
              <a:round/>
              <a:headEnd/>
              <a:tailEnd/>
            </a:ln>
            <a:effectLst/>
          </p:spPr>
          <p:txBody>
            <a:bodyPr wrap="none" anchor="ctr"/>
            <a:lstStyle/>
            <a:p>
              <a:endParaRPr lang="en-US"/>
            </a:p>
          </p:txBody>
        </p:sp>
        <p:sp>
          <p:nvSpPr>
            <p:cNvPr id="253959" name="AutoShape 7"/>
            <p:cNvSpPr>
              <a:spLocks noChangeArrowheads="1"/>
            </p:cNvSpPr>
            <p:nvPr userDrawn="1"/>
          </p:nvSpPr>
          <p:spPr bwMode="auto">
            <a:xfrm>
              <a:off x="528" y="922"/>
              <a:ext cx="192" cy="173"/>
            </a:xfrm>
            <a:prstGeom prst="roundRect">
              <a:avLst>
                <a:gd name="adj" fmla="val 16667"/>
              </a:avLst>
            </a:prstGeom>
            <a:noFill/>
            <a:ln w="9525">
              <a:solidFill>
                <a:srgbClr val="ECECE8"/>
              </a:solidFill>
              <a:round/>
              <a:headEnd/>
              <a:tailEnd/>
            </a:ln>
            <a:effectLst/>
          </p:spPr>
          <p:txBody>
            <a:bodyPr wrap="none" anchor="ctr"/>
            <a:lstStyle/>
            <a:p>
              <a:endParaRPr lang="en-US"/>
            </a:p>
          </p:txBody>
        </p:sp>
        <p:sp>
          <p:nvSpPr>
            <p:cNvPr id="253960" name="AutoShape 8"/>
            <p:cNvSpPr>
              <a:spLocks noChangeArrowheads="1"/>
            </p:cNvSpPr>
            <p:nvPr userDrawn="1"/>
          </p:nvSpPr>
          <p:spPr bwMode="auto">
            <a:xfrm>
              <a:off x="864" y="826"/>
              <a:ext cx="336" cy="302"/>
            </a:xfrm>
            <a:prstGeom prst="roundRect">
              <a:avLst>
                <a:gd name="adj" fmla="val 16667"/>
              </a:avLst>
            </a:prstGeom>
            <a:noFill/>
            <a:ln w="9525">
              <a:solidFill>
                <a:srgbClr val="ECECE8"/>
              </a:solidFill>
              <a:round/>
              <a:headEnd/>
              <a:tailEnd/>
            </a:ln>
            <a:effectLst/>
          </p:spPr>
          <p:txBody>
            <a:bodyPr wrap="none" anchor="ctr"/>
            <a:lstStyle/>
            <a:p>
              <a:endParaRPr lang="en-US"/>
            </a:p>
          </p:txBody>
        </p:sp>
        <p:sp>
          <p:nvSpPr>
            <p:cNvPr id="253961" name="AutoShape 9"/>
            <p:cNvSpPr>
              <a:spLocks noChangeArrowheads="1"/>
            </p:cNvSpPr>
            <p:nvPr userDrawn="1"/>
          </p:nvSpPr>
          <p:spPr bwMode="auto">
            <a:xfrm>
              <a:off x="624" y="999"/>
              <a:ext cx="288" cy="259"/>
            </a:xfrm>
            <a:prstGeom prst="roundRect">
              <a:avLst>
                <a:gd name="adj" fmla="val 16667"/>
              </a:avLst>
            </a:prstGeom>
            <a:noFill/>
            <a:ln w="9525">
              <a:solidFill>
                <a:srgbClr val="ECECE8"/>
              </a:solidFill>
              <a:round/>
              <a:headEnd/>
              <a:tailEnd/>
            </a:ln>
            <a:effectLst/>
          </p:spPr>
          <p:txBody>
            <a:bodyPr wrap="none" anchor="ctr"/>
            <a:lstStyle/>
            <a:p>
              <a:endParaRPr lang="en-US"/>
            </a:p>
          </p:txBody>
        </p:sp>
      </p:grpSp>
      <p:sp>
        <p:nvSpPr>
          <p:cNvPr id="253962" name="Rectangle 10"/>
          <p:cNvSpPr>
            <a:spLocks noGrp="1" noChangeArrowheads="1"/>
          </p:cNvSpPr>
          <p:nvPr>
            <p:ph type="title"/>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3963" name="Rectangle 11"/>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Black" pitchFamily="34" charset="0"/>
        </a:defRPr>
      </a:lvl2pPr>
      <a:lvl3pPr algn="l" rtl="0" eaLnBrk="1" fontAlgn="base" hangingPunct="1">
        <a:spcBef>
          <a:spcPct val="0"/>
        </a:spcBef>
        <a:spcAft>
          <a:spcPct val="0"/>
        </a:spcAft>
        <a:defRPr sz="2800">
          <a:solidFill>
            <a:schemeClr val="tx2"/>
          </a:solidFill>
          <a:latin typeface="Arial Black" pitchFamily="34" charset="0"/>
        </a:defRPr>
      </a:lvl3pPr>
      <a:lvl4pPr algn="l" rtl="0" eaLnBrk="1" fontAlgn="base" hangingPunct="1">
        <a:spcBef>
          <a:spcPct val="0"/>
        </a:spcBef>
        <a:spcAft>
          <a:spcPct val="0"/>
        </a:spcAft>
        <a:defRPr sz="2800">
          <a:solidFill>
            <a:schemeClr val="tx2"/>
          </a:solidFill>
          <a:latin typeface="Arial Black" pitchFamily="34" charset="0"/>
        </a:defRPr>
      </a:lvl4pPr>
      <a:lvl5pPr algn="l" rtl="0" eaLnBrk="1" fontAlgn="base" hangingPunct="1">
        <a:spcBef>
          <a:spcPct val="0"/>
        </a:spcBef>
        <a:spcAft>
          <a:spcPct val="0"/>
        </a:spcAft>
        <a:defRPr sz="2800">
          <a:solidFill>
            <a:schemeClr val="tx2"/>
          </a:solidFill>
          <a:latin typeface="Arial Black" pitchFamily="34" charset="0"/>
        </a:defRPr>
      </a:lvl5pPr>
      <a:lvl6pPr marL="457200" algn="l" rtl="0" eaLnBrk="1" fontAlgn="base" hangingPunct="1">
        <a:spcBef>
          <a:spcPct val="0"/>
        </a:spcBef>
        <a:spcAft>
          <a:spcPct val="0"/>
        </a:spcAft>
        <a:defRPr sz="2800">
          <a:solidFill>
            <a:schemeClr val="tx2"/>
          </a:solidFill>
          <a:latin typeface="Arial Black" pitchFamily="34" charset="0"/>
        </a:defRPr>
      </a:lvl6pPr>
      <a:lvl7pPr marL="914400" algn="l" rtl="0" eaLnBrk="1" fontAlgn="base" hangingPunct="1">
        <a:spcBef>
          <a:spcPct val="0"/>
        </a:spcBef>
        <a:spcAft>
          <a:spcPct val="0"/>
        </a:spcAft>
        <a:defRPr sz="2800">
          <a:solidFill>
            <a:schemeClr val="tx2"/>
          </a:solidFill>
          <a:latin typeface="Arial Black" pitchFamily="34" charset="0"/>
        </a:defRPr>
      </a:lvl7pPr>
      <a:lvl8pPr marL="1371600" algn="l" rtl="0" eaLnBrk="1" fontAlgn="base" hangingPunct="1">
        <a:spcBef>
          <a:spcPct val="0"/>
        </a:spcBef>
        <a:spcAft>
          <a:spcPct val="0"/>
        </a:spcAft>
        <a:defRPr sz="2800">
          <a:solidFill>
            <a:schemeClr val="tx2"/>
          </a:solidFill>
          <a:latin typeface="Arial Black" pitchFamily="34" charset="0"/>
        </a:defRPr>
      </a:lvl8pPr>
      <a:lvl9pPr marL="1828800" algn="l" rtl="0" eaLnBrk="1" fontAlgn="base" hangingPunct="1">
        <a:spcBef>
          <a:spcPct val="0"/>
        </a:spcBef>
        <a:spcAft>
          <a:spcPct val="0"/>
        </a:spcAft>
        <a:defRPr sz="28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3352800"/>
            <a:ext cx="8991600" cy="2898775"/>
          </a:xfrm>
        </p:spPr>
        <p:txBody>
          <a:bodyPr/>
          <a:lstStyle/>
          <a:p>
            <a:pPr eaLnBrk="1" hangingPunct="1">
              <a:defRPr/>
            </a:pPr>
            <a:r>
              <a:rPr lang="en-US" b="1" i="1" dirty="0" smtClean="0">
                <a:solidFill>
                  <a:schemeClr val="tx1"/>
                </a:solidFill>
              </a:rPr>
              <a:t/>
            </a:r>
            <a:br>
              <a:rPr lang="en-US" b="1" i="1" dirty="0" smtClean="0">
                <a:solidFill>
                  <a:schemeClr val="tx1"/>
                </a:solidFill>
              </a:rPr>
            </a:br>
            <a:r>
              <a:rPr lang="en-US" b="1" i="1" dirty="0" smtClean="0">
                <a:solidFill>
                  <a:schemeClr val="tx1"/>
                </a:solidFill>
              </a:rPr>
              <a:t>NFPA 72 - 2010</a:t>
            </a:r>
            <a:br>
              <a:rPr lang="en-US" b="1" i="1" dirty="0" smtClean="0">
                <a:solidFill>
                  <a:schemeClr val="tx1"/>
                </a:solidFill>
              </a:rPr>
            </a:br>
            <a:r>
              <a:rPr lang="en-US" b="1" i="1" dirty="0" smtClean="0">
                <a:solidFill>
                  <a:schemeClr val="tx1"/>
                </a:solidFill>
              </a:rPr>
              <a:t>National Fire Alarm &amp; Signaling Code</a:t>
            </a:r>
          </a:p>
        </p:txBody>
      </p:sp>
      <p:sp>
        <p:nvSpPr>
          <p:cNvPr id="3075" name="TextBox 2"/>
          <p:cNvSpPr txBox="1">
            <a:spLocks noChangeArrowheads="1"/>
          </p:cNvSpPr>
          <p:nvPr/>
        </p:nvSpPr>
        <p:spPr bwMode="auto">
          <a:xfrm>
            <a:off x="152400" y="1217474"/>
            <a:ext cx="6212150" cy="1754326"/>
          </a:xfrm>
          <a:prstGeom prst="rect">
            <a:avLst/>
          </a:prstGeom>
          <a:noFill/>
          <a:ln w="9525">
            <a:noFill/>
            <a:miter lim="800000"/>
            <a:headEnd/>
            <a:tailEnd/>
          </a:ln>
        </p:spPr>
        <p:txBody>
          <a:bodyPr wrap="none">
            <a:spAutoFit/>
          </a:bodyPr>
          <a:lstStyle/>
          <a:p>
            <a:r>
              <a:rPr lang="en-US" sz="3600" b="1" i="1" dirty="0" smtClean="0"/>
              <a:t>Rodger Reiswig, SET</a:t>
            </a:r>
          </a:p>
          <a:p>
            <a:r>
              <a:rPr lang="en-US" sz="3600" b="1" i="1" dirty="0" smtClean="0"/>
              <a:t>Director, Industry Relations</a:t>
            </a:r>
          </a:p>
          <a:p>
            <a:r>
              <a:rPr lang="en-US" sz="3600" b="1" i="1" dirty="0" smtClean="0"/>
              <a:t>SimplexGrinnell</a:t>
            </a:r>
            <a:endParaRPr lang="en-US" sz="3600" b="1" i="1" dirty="0" smtClean="0"/>
          </a:p>
        </p:txBody>
      </p:sp>
      <p:pic>
        <p:nvPicPr>
          <p:cNvPr id="5" name="Picture 4" descr="SimplexGrinnell Logo.jpg"/>
          <p:cNvPicPr>
            <a:picLocks noChangeAspect="1"/>
          </p:cNvPicPr>
          <p:nvPr/>
        </p:nvPicPr>
        <p:blipFill>
          <a:blip r:embed="rId3" cstate="print"/>
          <a:stretch>
            <a:fillRect/>
          </a:stretch>
        </p:blipFill>
        <p:spPr>
          <a:xfrm>
            <a:off x="5791200" y="0"/>
            <a:ext cx="3352800" cy="129322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smtClean="0"/>
              <a:t>Fundamentals</a:t>
            </a:r>
            <a:br>
              <a:rPr lang="en-US" sz="3600" smtClean="0"/>
            </a:br>
            <a:r>
              <a:rPr lang="en-US" sz="3600" smtClean="0"/>
              <a:t>Chapter 10</a:t>
            </a:r>
          </a:p>
        </p:txBody>
      </p:sp>
      <p:sp>
        <p:nvSpPr>
          <p:cNvPr id="22531" name="Rectangle 3"/>
          <p:cNvSpPr>
            <a:spLocks noGrp="1" noChangeArrowheads="1"/>
          </p:cNvSpPr>
          <p:nvPr>
            <p:ph idx="1"/>
          </p:nvPr>
        </p:nvSpPr>
        <p:spPr/>
        <p:txBody>
          <a:bodyPr/>
          <a:lstStyle/>
          <a:p>
            <a:pPr marL="0" indent="0" eaLnBrk="1" hangingPunct="1">
              <a:buFont typeface="Wingdings" pitchFamily="2" charset="2"/>
              <a:buNone/>
              <a:defRPr/>
            </a:pPr>
            <a:r>
              <a:rPr lang="en-US" b="1" dirty="0" smtClean="0"/>
              <a:t>10.6 Signal Priority. </a:t>
            </a:r>
            <a:r>
              <a:rPr lang="en-US" dirty="0" smtClean="0"/>
              <a:t>The priority of signals shall be in accordance with 10.6</a:t>
            </a:r>
          </a:p>
          <a:p>
            <a:pPr marL="0" indent="0" eaLnBrk="1" hangingPunct="1">
              <a:buFont typeface="Wingdings" pitchFamily="2" charset="2"/>
              <a:buNone/>
              <a:defRPr/>
            </a:pPr>
            <a:r>
              <a:rPr lang="en-US" b="1" dirty="0" smtClean="0"/>
              <a:t>10.6.1 </a:t>
            </a:r>
            <a:r>
              <a:rPr lang="en-US" dirty="0" smtClean="0"/>
              <a:t>ECS priority signals when evaluated by stakeholders through a risk analysis in accordance with 24.4.2.2 shall be permitted to take precedence over all other signals.</a:t>
            </a:r>
          </a:p>
          <a:p>
            <a:pPr eaLnBrk="1" hangingPunct="1">
              <a:defRPr/>
            </a:pPr>
            <a:r>
              <a:rPr lang="en-US" i="1" dirty="0" smtClean="0"/>
              <a:t>This includes fire alarm signals.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smtClean="0"/>
              <a:t>Fundamentals</a:t>
            </a:r>
            <a:br>
              <a:rPr lang="en-US" sz="3600" smtClean="0"/>
            </a:br>
            <a:r>
              <a:rPr lang="en-US" sz="3600" smtClean="0"/>
              <a:t>Chapter 10</a:t>
            </a:r>
          </a:p>
        </p:txBody>
      </p:sp>
      <p:sp>
        <p:nvSpPr>
          <p:cNvPr id="20483" name="Rectangle 3"/>
          <p:cNvSpPr>
            <a:spLocks noGrp="1" noChangeArrowheads="1"/>
          </p:cNvSpPr>
          <p:nvPr>
            <p:ph idx="1"/>
          </p:nvPr>
        </p:nvSpPr>
        <p:spPr/>
        <p:txBody>
          <a:bodyPr/>
          <a:lstStyle/>
          <a:p>
            <a:pPr eaLnBrk="1" hangingPunct="1">
              <a:buFont typeface="Wingdings" pitchFamily="2" charset="2"/>
              <a:buNone/>
            </a:pPr>
            <a:r>
              <a:rPr lang="en-US" b="1" smtClean="0"/>
              <a:t>10.15 Protection of Fire Alarm Systems.</a:t>
            </a:r>
          </a:p>
          <a:p>
            <a:pPr eaLnBrk="1" hangingPunct="1"/>
            <a:r>
              <a:rPr lang="en-US" i="1" smtClean="0"/>
              <a:t>Exception (2) has been removed.  This exempted the requirement for smoke or heat detector protecting the FACU, NAC’s or DACT’s if the building is fully sprinklered per NFPA 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t>Fundamentals</a:t>
            </a:r>
            <a:br>
              <a:rPr lang="en-US" sz="3600" smtClean="0"/>
            </a:br>
            <a:r>
              <a:rPr lang="en-US" sz="3600" smtClean="0"/>
              <a:t>Chapter 10</a:t>
            </a:r>
          </a:p>
        </p:txBody>
      </p:sp>
      <p:sp>
        <p:nvSpPr>
          <p:cNvPr id="25603" name="Rectangle 3"/>
          <p:cNvSpPr>
            <a:spLocks noGrp="1" noChangeArrowheads="1"/>
          </p:cNvSpPr>
          <p:nvPr>
            <p:ph idx="1"/>
          </p:nvPr>
        </p:nvSpPr>
        <p:spPr/>
        <p:txBody>
          <a:bodyPr/>
          <a:lstStyle/>
          <a:p>
            <a:pPr marL="0" indent="0" eaLnBrk="1" hangingPunct="1">
              <a:buFont typeface="Wingdings" pitchFamily="2" charset="2"/>
              <a:buNone/>
              <a:defRPr/>
            </a:pPr>
            <a:r>
              <a:rPr lang="en-US" b="1" dirty="0" smtClean="0"/>
              <a:t>10.18.2.1.2.7 </a:t>
            </a:r>
            <a:r>
              <a:rPr lang="en-US" dirty="0" smtClean="0"/>
              <a:t>Where not stored at the main fire alarm control unit, the location of these documents shall be identified at the main fire alarm control unit.</a:t>
            </a:r>
          </a:p>
          <a:p>
            <a:pPr eaLnBrk="1" hangingPunct="1">
              <a:defRPr/>
            </a:pPr>
            <a:r>
              <a:rPr lang="en-US" i="1" dirty="0" smtClean="0"/>
              <a:t>Requires the location of the Record of Completion to be identified at the FACU.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t>Fundamentals</a:t>
            </a:r>
            <a:br>
              <a:rPr lang="en-US" sz="3600" smtClean="0"/>
            </a:br>
            <a:r>
              <a:rPr lang="en-US" sz="3600" smtClean="0"/>
              <a:t>Chapter 10</a:t>
            </a:r>
          </a:p>
        </p:txBody>
      </p:sp>
      <p:sp>
        <p:nvSpPr>
          <p:cNvPr id="26627" name="Rectangle 3"/>
          <p:cNvSpPr>
            <a:spLocks noGrp="1" noChangeArrowheads="1"/>
          </p:cNvSpPr>
          <p:nvPr>
            <p:ph idx="1"/>
          </p:nvPr>
        </p:nvSpPr>
        <p:spPr/>
        <p:txBody>
          <a:bodyPr/>
          <a:lstStyle/>
          <a:p>
            <a:pPr marL="0" indent="0" eaLnBrk="1" hangingPunct="1">
              <a:buFont typeface="Wingdings" pitchFamily="2" charset="2"/>
              <a:buNone/>
              <a:defRPr/>
            </a:pPr>
            <a:r>
              <a:rPr lang="en-US" b="1" dirty="0" smtClean="0"/>
              <a:t>10.18.2.1.2.8 </a:t>
            </a:r>
            <a:r>
              <a:rPr lang="en-US" dirty="0" smtClean="0"/>
              <a:t>If the documents are located in a separate enclosure or cabinet, the separate enclosure or cabinet shall be prominently labeled FIRE ALARM DOCUMENTS.</a:t>
            </a:r>
          </a:p>
        </p:txBody>
      </p:sp>
      <p:pic>
        <p:nvPicPr>
          <p:cNvPr id="162818" name="Picture 2" descr="http://www.1sae.com/products/acerbox/i/SSU00685-FAD-Closed-Front.png"/>
          <p:cNvPicPr>
            <a:picLocks noChangeAspect="1" noChangeArrowheads="1"/>
          </p:cNvPicPr>
          <p:nvPr/>
        </p:nvPicPr>
        <p:blipFill>
          <a:blip r:embed="rId3" cstate="print"/>
          <a:srcRect/>
          <a:stretch>
            <a:fillRect/>
          </a:stretch>
        </p:blipFill>
        <p:spPr bwMode="auto">
          <a:xfrm>
            <a:off x="5638800" y="3429000"/>
            <a:ext cx="3044628" cy="34404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smtClean="0"/>
              <a:t>Fundamentals</a:t>
            </a:r>
            <a:br>
              <a:rPr lang="en-US" sz="3600" smtClean="0"/>
            </a:br>
            <a:r>
              <a:rPr lang="en-US" sz="3600" smtClean="0"/>
              <a:t>Chapter 10</a:t>
            </a:r>
          </a:p>
        </p:txBody>
      </p:sp>
      <p:sp>
        <p:nvSpPr>
          <p:cNvPr id="23555" name="Rectangle 3"/>
          <p:cNvSpPr>
            <a:spLocks noGrp="1" noChangeArrowheads="1"/>
          </p:cNvSpPr>
          <p:nvPr>
            <p:ph idx="1"/>
          </p:nvPr>
        </p:nvSpPr>
        <p:spPr/>
        <p:txBody>
          <a:bodyPr/>
          <a:lstStyle/>
          <a:p>
            <a:pPr eaLnBrk="1" hangingPunct="1">
              <a:buFont typeface="Wingdings" pitchFamily="2" charset="2"/>
              <a:buNone/>
            </a:pPr>
            <a:r>
              <a:rPr lang="en-US" b="1" smtClean="0"/>
              <a:t>Record of Completion.</a:t>
            </a:r>
          </a:p>
          <a:p>
            <a:pPr eaLnBrk="1" hangingPunct="1"/>
            <a:r>
              <a:rPr lang="en-US" i="1" smtClean="0"/>
              <a:t>Has been expanded to 12 pages to enhance its usability. </a:t>
            </a:r>
          </a:p>
          <a:p>
            <a:pPr eaLnBrk="1" hangingPunct="1"/>
            <a:endParaRPr lang="en-US" i="1" smtClean="0"/>
          </a:p>
        </p:txBody>
      </p:sp>
      <p:pic>
        <p:nvPicPr>
          <p:cNvPr id="160769" name="Picture 1"/>
          <p:cNvPicPr>
            <a:picLocks noChangeAspect="1" noChangeArrowheads="1"/>
          </p:cNvPicPr>
          <p:nvPr/>
        </p:nvPicPr>
        <p:blipFill>
          <a:blip r:embed="rId3" cstate="print"/>
          <a:srcRect/>
          <a:stretch>
            <a:fillRect/>
          </a:stretch>
        </p:blipFill>
        <p:spPr bwMode="auto">
          <a:xfrm>
            <a:off x="1905000" y="3352800"/>
            <a:ext cx="658177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457200"/>
            <a:ext cx="8610600" cy="1143000"/>
          </a:xfrm>
        </p:spPr>
        <p:txBody>
          <a:bodyPr/>
          <a:lstStyle/>
          <a:p>
            <a:pPr eaLnBrk="1" hangingPunct="1"/>
            <a:r>
              <a:rPr lang="en-US" sz="3600" smtClean="0"/>
              <a:t>Circuits and Pathways -</a:t>
            </a:r>
            <a:br>
              <a:rPr lang="en-US" sz="3600" smtClean="0"/>
            </a:br>
            <a:r>
              <a:rPr lang="en-US" sz="3600" smtClean="0"/>
              <a:t>Chapter 12</a:t>
            </a:r>
          </a:p>
        </p:txBody>
      </p:sp>
      <p:sp>
        <p:nvSpPr>
          <p:cNvPr id="24579" name="Rectangle 3"/>
          <p:cNvSpPr>
            <a:spLocks noGrp="1" noChangeArrowheads="1"/>
          </p:cNvSpPr>
          <p:nvPr>
            <p:ph idx="1"/>
          </p:nvPr>
        </p:nvSpPr>
        <p:spPr/>
        <p:txBody>
          <a:bodyPr/>
          <a:lstStyle/>
          <a:p>
            <a:pPr eaLnBrk="1" hangingPunct="1"/>
            <a:r>
              <a:rPr lang="en-US" sz="2400" smtClean="0"/>
              <a:t>Wiring tables being replaced with a new system for specifying wiring redundancy and survivability</a:t>
            </a:r>
          </a:p>
          <a:p>
            <a:pPr eaLnBrk="1" hangingPunct="1"/>
            <a:r>
              <a:rPr lang="en-US" sz="2400" smtClean="0"/>
              <a:t>Includes removal of all of the old class and style tables and designations and the implementation of new Classes that will be applicable to any type of fire alarm circuit, not just SLCs, IDCs, and NACs as in the past.</a:t>
            </a:r>
          </a:p>
          <a:p>
            <a:pPr eaLnBrk="1" hangingPunct="1"/>
            <a:r>
              <a:rPr lang="en-US" sz="2400" smtClean="0"/>
              <a:t>The term "pathway" is used instead of circuit to account for the use of optical fibers, radio, hardwires, and anything else that may appear in the marketplace.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457200"/>
            <a:ext cx="8610600" cy="1143000"/>
          </a:xfrm>
        </p:spPr>
        <p:txBody>
          <a:bodyPr/>
          <a:lstStyle/>
          <a:p>
            <a:pPr eaLnBrk="1" hangingPunct="1"/>
            <a:r>
              <a:rPr lang="en-US" sz="3600" smtClean="0"/>
              <a:t>Circuits and Pathways -</a:t>
            </a:r>
            <a:br>
              <a:rPr lang="en-US" sz="3600" smtClean="0"/>
            </a:br>
            <a:r>
              <a:rPr lang="en-US" sz="3600" smtClean="0"/>
              <a:t>Chapter 12</a:t>
            </a:r>
          </a:p>
        </p:txBody>
      </p:sp>
      <p:sp>
        <p:nvSpPr>
          <p:cNvPr id="25603" name="Rectangle 3"/>
          <p:cNvSpPr>
            <a:spLocks noGrp="1" noChangeArrowheads="1"/>
          </p:cNvSpPr>
          <p:nvPr>
            <p:ph idx="1"/>
          </p:nvPr>
        </p:nvSpPr>
        <p:spPr/>
        <p:txBody>
          <a:bodyPr/>
          <a:lstStyle/>
          <a:p>
            <a:pPr marL="0" indent="0" eaLnBrk="1" hangingPunct="1">
              <a:buFont typeface="Wingdings" pitchFamily="2" charset="2"/>
              <a:buNone/>
            </a:pPr>
            <a:r>
              <a:rPr lang="en-US" b="1" smtClean="0"/>
              <a:t>12.1 Application</a:t>
            </a:r>
            <a:r>
              <a:rPr lang="en-US" smtClean="0"/>
              <a:t>.  </a:t>
            </a:r>
            <a:br>
              <a:rPr lang="en-US" smtClean="0"/>
            </a:br>
            <a:r>
              <a:rPr lang="en-US" b="1" smtClean="0"/>
              <a:t>12.1.1</a:t>
            </a:r>
            <a:r>
              <a:rPr lang="en-US" smtClean="0"/>
              <a:t> Paths (interconnections) shall be designated based upon the performance characteristics defined in this chapter.</a:t>
            </a:r>
          </a:p>
          <a:p>
            <a:pPr marL="0" indent="0" eaLnBrk="1" hangingPunct="1">
              <a:buFont typeface="Wingdings" pitchFamily="2" charset="2"/>
              <a:buNone/>
            </a:pPr>
            <a:r>
              <a:rPr lang="en-US" b="1" smtClean="0"/>
              <a:t>12.2 Purpose.  </a:t>
            </a:r>
            <a:r>
              <a:rPr lang="en-US" smtClean="0"/>
              <a:t/>
            </a:r>
            <a:br>
              <a:rPr lang="en-US" smtClean="0"/>
            </a:br>
            <a:r>
              <a:rPr lang="en-US" b="1" smtClean="0"/>
              <a:t>12.2.1</a:t>
            </a:r>
            <a:r>
              <a:rPr lang="en-US" smtClean="0"/>
              <a:t> This chapter describes the performance and survivability characteristics for defined class designations of signaling paths (interconnections).  </a:t>
            </a:r>
            <a:br>
              <a:rPr lang="en-US" smtClean="0"/>
            </a:b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610600" cy="1143000"/>
          </a:xfrm>
        </p:spPr>
        <p:txBody>
          <a:bodyPr/>
          <a:lstStyle/>
          <a:p>
            <a:pPr eaLnBrk="1" hangingPunct="1"/>
            <a:r>
              <a:rPr lang="en-US" sz="3600" smtClean="0"/>
              <a:t>Circuits and Pathways -</a:t>
            </a:r>
            <a:br>
              <a:rPr lang="en-US" sz="3600" smtClean="0"/>
            </a:br>
            <a:r>
              <a:rPr lang="en-US" sz="3600" smtClean="0"/>
              <a:t>Chapter 12</a:t>
            </a:r>
          </a:p>
        </p:txBody>
      </p:sp>
      <p:sp>
        <p:nvSpPr>
          <p:cNvPr id="26627" name="Rectangle 3"/>
          <p:cNvSpPr>
            <a:spLocks noGrp="1" noChangeArrowheads="1"/>
          </p:cNvSpPr>
          <p:nvPr>
            <p:ph idx="1"/>
          </p:nvPr>
        </p:nvSpPr>
        <p:spPr/>
        <p:txBody>
          <a:bodyPr/>
          <a:lstStyle/>
          <a:p>
            <a:pPr marL="0" indent="0" eaLnBrk="1" hangingPunct="1">
              <a:buFont typeface="Wingdings" pitchFamily="2" charset="2"/>
              <a:buNone/>
            </a:pPr>
            <a:r>
              <a:rPr lang="en-US" b="1" smtClean="0"/>
              <a:t>12.2.2</a:t>
            </a:r>
            <a:r>
              <a:rPr lang="en-US" smtClean="0"/>
              <a:t> A path’s (interconnection’s) class designation is dependant on the path’s (interconnection’s) capability to continue to operate during specified fault conditions.</a:t>
            </a:r>
            <a:br>
              <a:rPr lang="en-US" smtClean="0"/>
            </a:br>
            <a:r>
              <a:rPr lang="en-US" b="1" smtClean="0"/>
              <a:t>12.2.3</a:t>
            </a:r>
            <a:r>
              <a:rPr lang="en-US" smtClean="0"/>
              <a:t> The designation of the paths can also include the performance of the path (interconnection) to survivability from attack by fire.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533400" y="457200"/>
            <a:ext cx="8763000" cy="1143000"/>
          </a:xfrm>
          <a:noFill/>
        </p:spPr>
        <p:txBody>
          <a:bodyPr/>
          <a:lstStyle/>
          <a:p>
            <a:pPr eaLnBrk="1" hangingPunct="1"/>
            <a:r>
              <a:rPr lang="en-US" sz="3600" smtClean="0"/>
              <a:t>Circuits and Pathways -</a:t>
            </a:r>
            <a:br>
              <a:rPr lang="en-US" sz="3600" smtClean="0"/>
            </a:br>
            <a:r>
              <a:rPr lang="en-US" sz="3600" smtClean="0"/>
              <a:t>Chapter 12</a:t>
            </a:r>
          </a:p>
        </p:txBody>
      </p:sp>
      <p:sp>
        <p:nvSpPr>
          <p:cNvPr id="27651" name="Rectangle 3"/>
          <p:cNvSpPr>
            <a:spLocks noGrp="1" noChangeArrowheads="1"/>
          </p:cNvSpPr>
          <p:nvPr>
            <p:ph idx="1"/>
          </p:nvPr>
        </p:nvSpPr>
        <p:spPr>
          <a:xfrm>
            <a:off x="381000" y="1676400"/>
            <a:ext cx="8382000" cy="4648200"/>
          </a:xfrm>
        </p:spPr>
        <p:txBody>
          <a:bodyPr/>
          <a:lstStyle/>
          <a:p>
            <a:pPr marL="0" indent="0" eaLnBrk="1" hangingPunct="1">
              <a:lnSpc>
                <a:spcPct val="90000"/>
              </a:lnSpc>
              <a:buFont typeface="Wingdings" pitchFamily="2" charset="2"/>
              <a:buNone/>
            </a:pPr>
            <a:r>
              <a:rPr lang="en-US" b="1" dirty="0" smtClean="0"/>
              <a:t>12.4.2.1 Pathway Class Designations</a:t>
            </a:r>
            <a:r>
              <a:rPr lang="en-US" dirty="0" smtClean="0"/>
              <a:t/>
            </a:r>
            <a:br>
              <a:rPr lang="en-US" dirty="0" smtClean="0"/>
            </a:br>
            <a:r>
              <a:rPr lang="en-US" dirty="0" smtClean="0"/>
              <a:t>Pathways shall be designated as Class A, B, C, D, E, or X, depending on their performance as follows:</a:t>
            </a:r>
          </a:p>
          <a:p>
            <a:pPr marL="0" indent="0" eaLnBrk="1" hangingPunct="1">
              <a:lnSpc>
                <a:spcPct val="90000"/>
              </a:lnSpc>
              <a:buFont typeface="Wingdings" pitchFamily="2" charset="2"/>
              <a:buNone/>
            </a:pPr>
            <a:r>
              <a:rPr lang="en-US" b="1" dirty="0" smtClean="0"/>
              <a:t>Class A*.</a:t>
            </a:r>
            <a:r>
              <a:rPr lang="en-US" dirty="0" smtClean="0"/>
              <a:t>  A pathway with a redundant path. Operational capability continues past a single break. Conditions that affect the intended operation of the path are annunciated.</a:t>
            </a:r>
          </a:p>
          <a:p>
            <a:pPr marL="0" indent="0" eaLnBrk="1" hangingPunct="1">
              <a:lnSpc>
                <a:spcPct val="90000"/>
              </a:lnSpc>
              <a:buFont typeface="Wingdings" pitchFamily="2" charset="2"/>
              <a:buNone/>
            </a:pPr>
            <a:r>
              <a:rPr lang="en-US" b="1" dirty="0" smtClean="0"/>
              <a:t>Class B.  </a:t>
            </a:r>
            <a:r>
              <a:rPr lang="en-US" dirty="0" smtClean="0"/>
              <a:t>A pathway without a redundant path.  Operational capability stops at a break. Conditions that affect the intended operation of the path are annunciated.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609600" y="457200"/>
            <a:ext cx="8610600" cy="1143000"/>
          </a:xfrm>
          <a:noFill/>
        </p:spPr>
        <p:txBody>
          <a:bodyPr/>
          <a:lstStyle/>
          <a:p>
            <a:pPr eaLnBrk="1" hangingPunct="1"/>
            <a:r>
              <a:rPr lang="en-US" sz="3600" smtClean="0"/>
              <a:t>Circuits and Pathways -</a:t>
            </a:r>
            <a:br>
              <a:rPr lang="en-US" sz="3600" smtClean="0"/>
            </a:br>
            <a:r>
              <a:rPr lang="en-US" sz="3600" smtClean="0"/>
              <a:t>Chapter 12</a:t>
            </a:r>
          </a:p>
        </p:txBody>
      </p:sp>
      <p:sp>
        <p:nvSpPr>
          <p:cNvPr id="28675" name="Rectangle 3"/>
          <p:cNvSpPr>
            <a:spLocks noGrp="1" noChangeArrowheads="1"/>
          </p:cNvSpPr>
          <p:nvPr>
            <p:ph idx="1"/>
          </p:nvPr>
        </p:nvSpPr>
        <p:spPr/>
        <p:txBody>
          <a:bodyPr/>
          <a:lstStyle/>
          <a:p>
            <a:pPr marL="0" indent="0" eaLnBrk="1" hangingPunct="1">
              <a:lnSpc>
                <a:spcPct val="90000"/>
              </a:lnSpc>
              <a:buFont typeface="Wingdings" pitchFamily="2" charset="2"/>
              <a:buNone/>
            </a:pPr>
            <a:r>
              <a:rPr lang="en-US" b="1" smtClean="0"/>
              <a:t>Class C.  </a:t>
            </a:r>
            <a:r>
              <a:rPr lang="en-US" smtClean="0"/>
              <a:t>One or more pathways where operational capability is verified via end-to-end communication, but the integrity of individual paths is not monitored. A loss of end-to-end communication is annunciated.</a:t>
            </a:r>
          </a:p>
          <a:p>
            <a:pPr marL="0" indent="0" eaLnBrk="1" hangingPunct="1">
              <a:lnSpc>
                <a:spcPct val="90000"/>
              </a:lnSpc>
              <a:buFont typeface="Wingdings" pitchFamily="2" charset="2"/>
              <a:buNone/>
            </a:pPr>
            <a:r>
              <a:rPr lang="en-US" b="1" smtClean="0"/>
              <a:t>Class D.  </a:t>
            </a:r>
            <a:r>
              <a:rPr lang="en-US" smtClean="0"/>
              <a:t>A pathway that has fail-safe operation, where no fault is annunciated, but the intended operation is performed instead.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600" smtClean="0"/>
              <a:t>Take Fire out of NFPA 72?</a:t>
            </a:r>
            <a:br>
              <a:rPr lang="en-US" sz="3600" smtClean="0"/>
            </a:br>
            <a:r>
              <a:rPr lang="en-US" sz="3600" smtClean="0"/>
              <a:t>Why the change?</a:t>
            </a:r>
          </a:p>
        </p:txBody>
      </p:sp>
      <p:sp>
        <p:nvSpPr>
          <p:cNvPr id="4099" name="Rectangle 3"/>
          <p:cNvSpPr>
            <a:spLocks noGrp="1" noChangeArrowheads="1"/>
          </p:cNvSpPr>
          <p:nvPr>
            <p:ph idx="1"/>
          </p:nvPr>
        </p:nvSpPr>
        <p:spPr>
          <a:xfrm>
            <a:off x="566738" y="1600200"/>
            <a:ext cx="8001000" cy="4267200"/>
          </a:xfrm>
        </p:spPr>
        <p:txBody>
          <a:bodyPr/>
          <a:lstStyle/>
          <a:p>
            <a:pPr marL="0" indent="0" eaLnBrk="1" hangingPunct="1">
              <a:buFont typeface="Wingdings" pitchFamily="2" charset="2"/>
              <a:buNone/>
            </a:pPr>
            <a:r>
              <a:rPr lang="en-US" dirty="0" smtClean="0"/>
              <a:t>NFPA 72 now covers many issues in addition to Fire Alarm Systems.</a:t>
            </a:r>
          </a:p>
          <a:p>
            <a:pPr lvl="1" eaLnBrk="1" hangingPunct="1"/>
            <a:r>
              <a:rPr lang="en-US" sz="2400" dirty="0" smtClean="0"/>
              <a:t>Combination Systems</a:t>
            </a:r>
          </a:p>
          <a:p>
            <a:pPr lvl="1" eaLnBrk="1" hangingPunct="1"/>
            <a:r>
              <a:rPr lang="en-US" sz="2400" dirty="0" smtClean="0"/>
              <a:t>Video Imaging Detection</a:t>
            </a:r>
          </a:p>
          <a:p>
            <a:pPr lvl="1" eaLnBrk="1" hangingPunct="1"/>
            <a:r>
              <a:rPr lang="en-US" sz="2400" dirty="0" smtClean="0"/>
              <a:t>Carbon Monoxide Detection</a:t>
            </a:r>
          </a:p>
          <a:p>
            <a:pPr lvl="1" eaLnBrk="1" hangingPunct="1"/>
            <a:r>
              <a:rPr lang="en-US" sz="2400" dirty="0" smtClean="0"/>
              <a:t>Supervisory Service of Sprinkler Control Valves</a:t>
            </a:r>
          </a:p>
          <a:p>
            <a:pPr lvl="1" eaLnBrk="1" hangingPunct="1"/>
            <a:r>
              <a:rPr lang="en-US" sz="2400" dirty="0" smtClean="0"/>
              <a:t>Water Level Supervisory – 5.15.3</a:t>
            </a:r>
          </a:p>
          <a:p>
            <a:pPr lvl="1" eaLnBrk="1" hangingPunct="1"/>
            <a:r>
              <a:rPr lang="en-US" sz="2400" dirty="0" smtClean="0"/>
              <a:t>Water Temperature Supervisory – 5.15.4</a:t>
            </a:r>
          </a:p>
          <a:p>
            <a:pPr lvl="1" eaLnBrk="1" hangingPunct="1"/>
            <a:r>
              <a:rPr lang="en-US" sz="2400" dirty="0" smtClean="0"/>
              <a:t>Room Temperature Supervisory – 5.15.5</a:t>
            </a:r>
          </a:p>
          <a:p>
            <a:pPr lvl="1" eaLnBrk="1" hangingPunct="1"/>
            <a:r>
              <a:rPr lang="en-US" sz="2400" dirty="0" smtClean="0"/>
              <a:t>Fire Extinguisher Monitoring – 6.8.4.11</a:t>
            </a:r>
          </a:p>
          <a:p>
            <a:pPr lvl="1" eaLnBrk="1" hangingPunct="1"/>
            <a:endParaRPr lang="en-US" sz="2400" dirty="0" smtClean="0"/>
          </a:p>
          <a:p>
            <a:pPr lvl="1" eaLnBrk="1" hangingPunct="1"/>
            <a:endParaRPr lang="en-US" sz="2400" dirty="0" smtClean="0"/>
          </a:p>
          <a:p>
            <a:pPr lvl="1" eaLnBrk="1" hangingPunct="1"/>
            <a:endParaRPr lang="en-US"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609600" y="457200"/>
            <a:ext cx="8610600" cy="1143000"/>
          </a:xfrm>
          <a:noFill/>
        </p:spPr>
        <p:txBody>
          <a:bodyPr/>
          <a:lstStyle/>
          <a:p>
            <a:pPr eaLnBrk="1" hangingPunct="1"/>
            <a:r>
              <a:rPr lang="en-US" sz="3600" smtClean="0"/>
              <a:t>Circuits and Pathways -</a:t>
            </a:r>
            <a:br>
              <a:rPr lang="en-US" sz="3600" smtClean="0"/>
            </a:br>
            <a:r>
              <a:rPr lang="en-US" sz="3600" smtClean="0"/>
              <a:t>Chapter 12</a:t>
            </a:r>
          </a:p>
        </p:txBody>
      </p:sp>
      <p:sp>
        <p:nvSpPr>
          <p:cNvPr id="29699" name="Rectangle 3"/>
          <p:cNvSpPr>
            <a:spLocks noGrp="1" noChangeArrowheads="1"/>
          </p:cNvSpPr>
          <p:nvPr>
            <p:ph idx="1"/>
          </p:nvPr>
        </p:nvSpPr>
        <p:spPr/>
        <p:txBody>
          <a:bodyPr/>
          <a:lstStyle/>
          <a:p>
            <a:pPr marL="0" indent="0" eaLnBrk="1" hangingPunct="1">
              <a:lnSpc>
                <a:spcPct val="90000"/>
              </a:lnSpc>
              <a:buFont typeface="Wingdings" pitchFamily="2" charset="2"/>
              <a:buNone/>
            </a:pPr>
            <a:r>
              <a:rPr lang="en-US" b="1" smtClean="0"/>
              <a:t>Class E.  </a:t>
            </a:r>
            <a:r>
              <a:rPr lang="en-US" smtClean="0"/>
              <a:t>A pathway which is not monitored for integrity.</a:t>
            </a:r>
          </a:p>
          <a:p>
            <a:pPr marL="0" indent="0" eaLnBrk="1" hangingPunct="1">
              <a:lnSpc>
                <a:spcPct val="90000"/>
              </a:lnSpc>
              <a:buFont typeface="Wingdings" pitchFamily="2" charset="2"/>
              <a:buNone/>
            </a:pPr>
            <a:r>
              <a:rPr lang="en-US" b="1" smtClean="0"/>
              <a:t>Class X.  </a:t>
            </a:r>
            <a:r>
              <a:rPr lang="en-US" smtClean="0"/>
              <a:t>A pathway with a redundant path. Operational capability continues past a single break or short-circuit. Conditions that affect the intended operation of the path are annunciated.</a:t>
            </a:r>
            <a:r>
              <a:rPr lang="en-US" sz="2400" smtClean="0"/>
              <a:t/>
            </a:r>
            <a:br>
              <a:rPr lang="en-US" sz="2400" smtClean="0"/>
            </a:br>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609600" y="457200"/>
            <a:ext cx="8686800" cy="1143000"/>
          </a:xfrm>
          <a:noFill/>
        </p:spPr>
        <p:txBody>
          <a:bodyPr/>
          <a:lstStyle/>
          <a:p>
            <a:pPr eaLnBrk="1" hangingPunct="1"/>
            <a:r>
              <a:rPr lang="en-US" sz="3600" smtClean="0"/>
              <a:t>Circuits and Pathways -</a:t>
            </a:r>
            <a:br>
              <a:rPr lang="en-US" sz="3600" smtClean="0"/>
            </a:br>
            <a:r>
              <a:rPr lang="en-US" sz="3600" smtClean="0"/>
              <a:t>Chapter 12</a:t>
            </a:r>
          </a:p>
        </p:txBody>
      </p:sp>
      <p:sp>
        <p:nvSpPr>
          <p:cNvPr id="2" name="Rectangle 3"/>
          <p:cNvSpPr>
            <a:spLocks noGrp="1" noChangeArrowheads="1"/>
          </p:cNvSpPr>
          <p:nvPr>
            <p:ph idx="1"/>
          </p:nvPr>
        </p:nvSpPr>
        <p:spPr/>
        <p:txBody>
          <a:bodyPr/>
          <a:lstStyle/>
          <a:p>
            <a:pPr marL="0" indent="0" eaLnBrk="1" hangingPunct="1">
              <a:lnSpc>
                <a:spcPct val="80000"/>
              </a:lnSpc>
              <a:buFont typeface="Wingdings" pitchFamily="2" charset="2"/>
              <a:buNone/>
              <a:defRPr/>
            </a:pPr>
            <a:r>
              <a:rPr lang="en-US" dirty="0" smtClean="0"/>
              <a:t>Survivability has also been assigned "levels" in recognition that one size does not fit all. For example:</a:t>
            </a:r>
          </a:p>
          <a:p>
            <a:pPr marL="0" indent="0" eaLnBrk="1" hangingPunct="1">
              <a:lnSpc>
                <a:spcPct val="80000"/>
              </a:lnSpc>
              <a:buFont typeface="Wingdings" pitchFamily="2" charset="2"/>
              <a:buNone/>
              <a:defRPr/>
            </a:pPr>
            <a:endParaRPr lang="en-US" dirty="0" smtClean="0"/>
          </a:p>
          <a:p>
            <a:pPr marL="0" indent="0" eaLnBrk="1" hangingPunct="1">
              <a:lnSpc>
                <a:spcPct val="80000"/>
              </a:lnSpc>
              <a:buFont typeface="Wingdings" pitchFamily="2" charset="2"/>
              <a:buNone/>
              <a:defRPr/>
            </a:pPr>
            <a:r>
              <a:rPr lang="en-US" b="1" dirty="0" smtClean="0"/>
              <a:t>12.4.1 Pathway Survivability Level 0</a:t>
            </a:r>
            <a:r>
              <a:rPr lang="en-US" dirty="0" smtClean="0"/>
              <a:t/>
            </a:r>
            <a:br>
              <a:rPr lang="en-US" dirty="0" smtClean="0"/>
            </a:br>
            <a:r>
              <a:rPr lang="en-US" dirty="0" smtClean="0"/>
              <a:t>Pathway survivability Level 0 shall consist of the following:</a:t>
            </a:r>
          </a:p>
          <a:p>
            <a:pPr marL="574675" indent="-574675" eaLnBrk="1" hangingPunct="1">
              <a:lnSpc>
                <a:spcPct val="80000"/>
              </a:lnSpc>
              <a:buFont typeface="Wingdings" pitchFamily="2" charset="2"/>
              <a:buNone/>
              <a:defRPr/>
            </a:pPr>
            <a:r>
              <a:rPr lang="en-US" sz="2400" dirty="0" smtClean="0"/>
              <a:t>	a. Pathways shall comply with the requirements of NFPA 70 Articles 760, 770 or 800</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609600" y="457200"/>
            <a:ext cx="8686800" cy="1143000"/>
          </a:xfrm>
          <a:noFill/>
        </p:spPr>
        <p:txBody>
          <a:bodyPr/>
          <a:lstStyle/>
          <a:p>
            <a:pPr eaLnBrk="1" hangingPunct="1"/>
            <a:r>
              <a:rPr lang="en-US" sz="3600" smtClean="0"/>
              <a:t>Circuits and Pathways -</a:t>
            </a:r>
            <a:br>
              <a:rPr lang="en-US" sz="3600" smtClean="0"/>
            </a:br>
            <a:r>
              <a:rPr lang="en-US" sz="3600" smtClean="0"/>
              <a:t>Chapter 12</a:t>
            </a:r>
          </a:p>
        </p:txBody>
      </p:sp>
      <p:sp>
        <p:nvSpPr>
          <p:cNvPr id="2" name="Rectangle 3"/>
          <p:cNvSpPr>
            <a:spLocks noGrp="1" noChangeArrowheads="1"/>
          </p:cNvSpPr>
          <p:nvPr>
            <p:ph idx="1"/>
          </p:nvPr>
        </p:nvSpPr>
        <p:spPr/>
        <p:txBody>
          <a:bodyPr/>
          <a:lstStyle/>
          <a:p>
            <a:pPr marL="0" indent="0" eaLnBrk="1" hangingPunct="1">
              <a:lnSpc>
                <a:spcPct val="80000"/>
              </a:lnSpc>
              <a:buFont typeface="Wingdings" pitchFamily="2" charset="2"/>
              <a:buNone/>
              <a:defRPr/>
            </a:pPr>
            <a:r>
              <a:rPr lang="en-US" b="1" dirty="0" smtClean="0"/>
              <a:t>12.4.2 Pathway Survivability Level 1</a:t>
            </a:r>
            <a:br>
              <a:rPr lang="en-US" b="1" dirty="0" smtClean="0"/>
            </a:br>
            <a:r>
              <a:rPr lang="en-US" dirty="0" smtClean="0"/>
              <a:t>Pathway survivability Level 1 shall consist of the following:</a:t>
            </a:r>
          </a:p>
          <a:p>
            <a:pPr marL="574675" lvl="1" indent="-574675" eaLnBrk="1" hangingPunct="1">
              <a:lnSpc>
                <a:spcPct val="80000"/>
              </a:lnSpc>
              <a:buFont typeface="Wingdings" pitchFamily="2" charset="2"/>
              <a:buNone/>
              <a:defRPr/>
            </a:pPr>
            <a:r>
              <a:rPr lang="en-US" sz="2400" dirty="0" smtClean="0"/>
              <a:t>	a. Pathways in buildings fully protected by an automatic sprinkler system in accordance with NFPA 13, Standard for the Installation of Sprinkler Systems and with the interconnecting wiring or cables installed in metal raceways</a:t>
            </a:r>
          </a:p>
          <a:p>
            <a:pPr marL="609600" indent="-609600" eaLnBrk="1" hangingPunct="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609600" y="457200"/>
            <a:ext cx="8610600" cy="1143000"/>
          </a:xfrm>
          <a:noFill/>
        </p:spPr>
        <p:txBody>
          <a:bodyPr/>
          <a:lstStyle/>
          <a:p>
            <a:pPr eaLnBrk="1" hangingPunct="1"/>
            <a:r>
              <a:rPr lang="en-US" sz="3600" smtClean="0"/>
              <a:t>Circuits and Pathways -</a:t>
            </a:r>
            <a:br>
              <a:rPr lang="en-US" sz="3600" smtClean="0"/>
            </a:br>
            <a:r>
              <a:rPr lang="en-US" sz="3600" smtClean="0"/>
              <a:t>Chapter 12</a:t>
            </a:r>
          </a:p>
        </p:txBody>
      </p:sp>
      <p:sp>
        <p:nvSpPr>
          <p:cNvPr id="32771" name="Rectangle 3"/>
          <p:cNvSpPr>
            <a:spLocks noGrp="1" noChangeArrowheads="1"/>
          </p:cNvSpPr>
          <p:nvPr>
            <p:ph idx="1"/>
          </p:nvPr>
        </p:nvSpPr>
        <p:spPr/>
        <p:txBody>
          <a:bodyPr/>
          <a:lstStyle/>
          <a:p>
            <a:pPr marL="0" indent="0" eaLnBrk="1" hangingPunct="1">
              <a:lnSpc>
                <a:spcPct val="80000"/>
              </a:lnSpc>
              <a:buFont typeface="Wingdings" pitchFamily="2" charset="2"/>
              <a:buNone/>
            </a:pPr>
            <a:r>
              <a:rPr lang="en-US" b="1" dirty="0" smtClean="0"/>
              <a:t>12.4.3 Pathway Survivability Level 2</a:t>
            </a:r>
          </a:p>
          <a:p>
            <a:pPr marL="0" indent="0" eaLnBrk="1" hangingPunct="1">
              <a:lnSpc>
                <a:spcPct val="80000"/>
              </a:lnSpc>
              <a:buFont typeface="Wingdings" pitchFamily="2" charset="2"/>
              <a:buNone/>
            </a:pPr>
            <a:r>
              <a:rPr lang="en-US" dirty="0" smtClean="0"/>
              <a:t>Pathway survivability Level 2 shall consist of the following:</a:t>
            </a:r>
          </a:p>
          <a:p>
            <a:pPr marL="574675" lvl="1" indent="-574675" eaLnBrk="1" hangingPunct="1">
              <a:lnSpc>
                <a:spcPct val="80000"/>
              </a:lnSpc>
              <a:buFont typeface="Wingdings" pitchFamily="2" charset="2"/>
              <a:buNone/>
            </a:pPr>
            <a:r>
              <a:rPr lang="en-US" sz="2400" dirty="0" smtClean="0"/>
              <a:t>	a. 2-hour fire rated circuit integrity (CI) cable or,</a:t>
            </a:r>
          </a:p>
          <a:p>
            <a:pPr marL="574675" lvl="1" indent="-574675" eaLnBrk="1" hangingPunct="1">
              <a:lnSpc>
                <a:spcPct val="80000"/>
              </a:lnSpc>
              <a:buFont typeface="Wingdings" pitchFamily="2" charset="2"/>
              <a:buNone/>
            </a:pPr>
            <a:r>
              <a:rPr lang="en-US" sz="2400" dirty="0" smtClean="0"/>
              <a:t>	b. 2 hour fire rated cable system (electrical circuit protective system (s) or,</a:t>
            </a:r>
          </a:p>
          <a:p>
            <a:pPr marL="574675" lvl="1" indent="-574675" eaLnBrk="1" hangingPunct="1">
              <a:lnSpc>
                <a:spcPct val="80000"/>
              </a:lnSpc>
              <a:buFont typeface="Wingdings" pitchFamily="2" charset="2"/>
              <a:buNone/>
            </a:pPr>
            <a:r>
              <a:rPr lang="en-US" sz="2400" dirty="0" smtClean="0"/>
              <a:t>	c. 2-hour fire rated enclosure or protected area or,</a:t>
            </a:r>
          </a:p>
          <a:p>
            <a:pPr marL="574675" lvl="1" indent="-574675" eaLnBrk="1" hangingPunct="1">
              <a:lnSpc>
                <a:spcPct val="80000"/>
              </a:lnSpc>
              <a:buFont typeface="Wingdings" pitchFamily="2" charset="2"/>
              <a:buNone/>
            </a:pPr>
            <a:r>
              <a:rPr lang="en-US" sz="2400" dirty="0" smtClean="0"/>
              <a:t>	d. 2-hour performance alternatives approved by the authority having jurisdiction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609600" y="457200"/>
            <a:ext cx="8686800" cy="1143000"/>
          </a:xfrm>
          <a:noFill/>
        </p:spPr>
        <p:txBody>
          <a:bodyPr/>
          <a:lstStyle/>
          <a:p>
            <a:pPr eaLnBrk="1" hangingPunct="1"/>
            <a:r>
              <a:rPr lang="en-US" sz="3600" smtClean="0"/>
              <a:t>Circuits and Pathways -</a:t>
            </a:r>
            <a:br>
              <a:rPr lang="en-US" sz="3600" smtClean="0"/>
            </a:br>
            <a:r>
              <a:rPr lang="en-US" sz="3600" smtClean="0"/>
              <a:t>Chapter 12</a:t>
            </a:r>
          </a:p>
        </p:txBody>
      </p:sp>
      <p:sp>
        <p:nvSpPr>
          <p:cNvPr id="2" name="Rectangle 3"/>
          <p:cNvSpPr>
            <a:spLocks noGrp="1" noChangeArrowheads="1"/>
          </p:cNvSpPr>
          <p:nvPr>
            <p:ph idx="1"/>
          </p:nvPr>
        </p:nvSpPr>
        <p:spPr>
          <a:xfrm>
            <a:off x="304800" y="1371600"/>
            <a:ext cx="8305800" cy="4648200"/>
          </a:xfrm>
        </p:spPr>
        <p:txBody>
          <a:bodyPr/>
          <a:lstStyle/>
          <a:p>
            <a:pPr marL="609600" indent="-609600" eaLnBrk="1" hangingPunct="1">
              <a:lnSpc>
                <a:spcPct val="80000"/>
              </a:lnSpc>
              <a:defRPr/>
            </a:pPr>
            <a:endParaRPr lang="en-US" sz="3600" dirty="0" smtClean="0">
              <a:solidFill>
                <a:schemeClr val="accent2"/>
              </a:solidFill>
            </a:endParaRPr>
          </a:p>
          <a:p>
            <a:pPr marL="609600" indent="-609600" eaLnBrk="1" hangingPunct="1">
              <a:lnSpc>
                <a:spcPct val="80000"/>
              </a:lnSpc>
              <a:buFont typeface="Wingdings" pitchFamily="2" charset="2"/>
              <a:buNone/>
              <a:defRPr/>
            </a:pPr>
            <a:r>
              <a:rPr lang="en-US" b="1" dirty="0" smtClean="0"/>
              <a:t>12.4.4 Pathway Survivability Level 3</a:t>
            </a:r>
          </a:p>
          <a:p>
            <a:pPr marL="0" indent="0" eaLnBrk="1" hangingPunct="1">
              <a:lnSpc>
                <a:spcPct val="80000"/>
              </a:lnSpc>
              <a:buFont typeface="Wingdings" pitchFamily="2" charset="2"/>
              <a:buNone/>
              <a:defRPr/>
            </a:pPr>
            <a:r>
              <a:rPr lang="en-US" dirty="0" smtClean="0"/>
              <a:t>Pathway survivability Level 3 shall consist of the following:</a:t>
            </a:r>
          </a:p>
          <a:p>
            <a:pPr marL="457200" lvl="1" indent="0" eaLnBrk="1" hangingPunct="1">
              <a:lnSpc>
                <a:spcPct val="80000"/>
              </a:lnSpc>
              <a:buFont typeface="Wingdings" pitchFamily="2" charset="2"/>
              <a:buNone/>
              <a:defRPr/>
            </a:pPr>
            <a:r>
              <a:rPr lang="en-US" sz="2400" dirty="0" smtClean="0"/>
              <a:t>a. Pathways in buildings fully protected an automatic sprinkler system in accordance with NFPA 13, Standard for the Installation of Sprinkler Systems and 2-hour fire rated circuit integrity (CI) cable or,</a:t>
            </a:r>
          </a:p>
          <a:p>
            <a:pPr marL="457200" lvl="1" indent="0" eaLnBrk="1" hangingPunct="1">
              <a:lnSpc>
                <a:spcPct val="80000"/>
              </a:lnSpc>
              <a:buFont typeface="Wingdings" pitchFamily="2" charset="2"/>
              <a:buNone/>
              <a:defRPr/>
            </a:pPr>
            <a:r>
              <a:rPr lang="en-US" sz="2400" dirty="0" smtClean="0"/>
              <a:t>b. Pathways in buildings fully protected an automatic sprinkler system in accordance with NFPA 13, Standard for the Installation of Sprinkler Systems and 2 hour fire rated cable system (electrical circuit protective system(s)) or,</a:t>
            </a:r>
            <a:br>
              <a:rPr lang="en-US" sz="2400" dirty="0" smtClean="0"/>
            </a:b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xfrm>
            <a:off x="609600" y="457200"/>
            <a:ext cx="8686800" cy="1143000"/>
          </a:xfrm>
          <a:noFill/>
        </p:spPr>
        <p:txBody>
          <a:bodyPr/>
          <a:lstStyle/>
          <a:p>
            <a:pPr eaLnBrk="1" hangingPunct="1"/>
            <a:r>
              <a:rPr lang="en-US" sz="3600" smtClean="0"/>
              <a:t>Circuits and Pathways -</a:t>
            </a:r>
            <a:br>
              <a:rPr lang="en-US" sz="3600" smtClean="0"/>
            </a:br>
            <a:r>
              <a:rPr lang="en-US" sz="3600" smtClean="0"/>
              <a:t>Chapter 12</a:t>
            </a:r>
          </a:p>
        </p:txBody>
      </p:sp>
      <p:sp>
        <p:nvSpPr>
          <p:cNvPr id="34819" name="Rectangle 3"/>
          <p:cNvSpPr>
            <a:spLocks noGrp="1" noChangeArrowheads="1"/>
          </p:cNvSpPr>
          <p:nvPr>
            <p:ph idx="1"/>
          </p:nvPr>
        </p:nvSpPr>
        <p:spPr>
          <a:xfrm>
            <a:off x="304800" y="1828800"/>
            <a:ext cx="8077200" cy="4648200"/>
          </a:xfrm>
        </p:spPr>
        <p:txBody>
          <a:bodyPr/>
          <a:lstStyle/>
          <a:p>
            <a:pPr marL="0" indent="0" eaLnBrk="1" hangingPunct="1">
              <a:lnSpc>
                <a:spcPct val="80000"/>
              </a:lnSpc>
              <a:buFont typeface="Wingdings" pitchFamily="2" charset="2"/>
              <a:buNone/>
            </a:pPr>
            <a:r>
              <a:rPr lang="en-US" sz="2400" smtClean="0"/>
              <a:t>c. Pathways in buildings fully protected an automatic sprinkler system in accordance with NFPA 13, Standard for the Installation of Sprinkler Systems and 2-hour fire rated enclosure or protected area or,</a:t>
            </a:r>
          </a:p>
          <a:p>
            <a:pPr marL="0" indent="0" eaLnBrk="1" hangingPunct="1">
              <a:lnSpc>
                <a:spcPct val="80000"/>
              </a:lnSpc>
              <a:buFont typeface="Wingdings" pitchFamily="2" charset="2"/>
              <a:buNone/>
            </a:pPr>
            <a:r>
              <a:rPr lang="en-US" sz="2400" smtClean="0"/>
              <a:t>d. Pathways in buildings fully protected an automatic sprinkler system in accordance with NFPA 13, Standard for the Installation of Sprinkler Systems and 2-hour performance alternatives approved by the authority having jurisdiction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609600" y="457200"/>
            <a:ext cx="8686800" cy="1143000"/>
          </a:xfrm>
          <a:noFill/>
        </p:spPr>
        <p:txBody>
          <a:bodyPr/>
          <a:lstStyle/>
          <a:p>
            <a:pPr eaLnBrk="1" hangingPunct="1"/>
            <a:r>
              <a:rPr lang="en-US" sz="3600" smtClean="0"/>
              <a:t>Circuits and Pathways -</a:t>
            </a:r>
            <a:br>
              <a:rPr lang="en-US" sz="3600" smtClean="0"/>
            </a:br>
            <a:r>
              <a:rPr lang="en-US" sz="3600" smtClean="0"/>
              <a:t>Chapter 12</a:t>
            </a:r>
          </a:p>
        </p:txBody>
      </p:sp>
      <p:sp>
        <p:nvSpPr>
          <p:cNvPr id="35843" name="Rectangle 3"/>
          <p:cNvSpPr>
            <a:spLocks noGrp="1" noChangeArrowheads="1"/>
          </p:cNvSpPr>
          <p:nvPr>
            <p:ph idx="1"/>
          </p:nvPr>
        </p:nvSpPr>
        <p:spPr/>
        <p:txBody>
          <a:bodyPr/>
          <a:lstStyle/>
          <a:p>
            <a:pPr eaLnBrk="1" hangingPunct="1">
              <a:buFont typeface="Wingdings" pitchFamily="2" charset="2"/>
              <a:buNone/>
            </a:pPr>
            <a:r>
              <a:rPr lang="en-US" smtClean="0"/>
              <a:t>Pathway Class Designations</a:t>
            </a:r>
          </a:p>
          <a:p>
            <a:pPr lvl="1" eaLnBrk="1" hangingPunct="1"/>
            <a:r>
              <a:rPr lang="en-US" sz="2400" smtClean="0"/>
              <a:t>A, B, C, D, E, X</a:t>
            </a:r>
          </a:p>
          <a:p>
            <a:pPr eaLnBrk="1" hangingPunct="1">
              <a:buFont typeface="Wingdings" pitchFamily="2" charset="2"/>
              <a:buNone/>
            </a:pPr>
            <a:endParaRPr lang="en-US" smtClean="0"/>
          </a:p>
          <a:p>
            <a:pPr eaLnBrk="1" hangingPunct="1">
              <a:buFont typeface="Wingdings" pitchFamily="2" charset="2"/>
              <a:buNone/>
            </a:pPr>
            <a:r>
              <a:rPr lang="en-US" smtClean="0"/>
              <a:t>Survivability Levels</a:t>
            </a:r>
          </a:p>
          <a:p>
            <a:pPr lvl="1" eaLnBrk="1" hangingPunct="1"/>
            <a:r>
              <a:rPr lang="en-US" sz="2400" smtClean="0"/>
              <a:t>0, 1, 2, 3</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1524000"/>
          </a:xfrm>
        </p:spPr>
        <p:txBody>
          <a:bodyPr/>
          <a:lstStyle/>
          <a:p>
            <a:pPr eaLnBrk="1" hangingPunct="1"/>
            <a:r>
              <a:rPr lang="en-US" sz="3600" dirty="0" smtClean="0"/>
              <a:t>Inspection, Testing, and Maintenance Chapter 14</a:t>
            </a:r>
          </a:p>
        </p:txBody>
      </p:sp>
      <p:sp>
        <p:nvSpPr>
          <p:cNvPr id="36867" name="Rectangle 3"/>
          <p:cNvSpPr>
            <a:spLocks noGrp="1" noChangeArrowheads="1"/>
          </p:cNvSpPr>
          <p:nvPr>
            <p:ph idx="1"/>
          </p:nvPr>
        </p:nvSpPr>
        <p:spPr/>
        <p:txBody>
          <a:bodyPr/>
          <a:lstStyle/>
          <a:p>
            <a:pPr eaLnBrk="1" hangingPunct="1"/>
            <a:r>
              <a:rPr lang="en-US" smtClean="0"/>
              <a:t>Includes Emergency Communications Systems.</a:t>
            </a:r>
          </a:p>
          <a:p>
            <a:pPr eaLnBrk="1" hangingPunct="1"/>
            <a:r>
              <a:rPr lang="en-US" smtClean="0"/>
              <a:t>Revised requirements for the testing of intelligible voice communications.</a:t>
            </a:r>
          </a:p>
          <a:p>
            <a:pPr eaLnBrk="1" hangingPunct="1"/>
            <a:r>
              <a:rPr lang="en-US" smtClean="0"/>
              <a:t>New allowance for automated testing.</a:t>
            </a:r>
          </a:p>
          <a:p>
            <a:pPr eaLnBrk="1" hangingPunct="1"/>
            <a:r>
              <a:rPr lang="en-US" smtClean="0"/>
              <a:t>New requirements for the testing of gas detectors.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marL="0" indent="0" eaLnBrk="1" hangingPunct="1">
              <a:lnSpc>
                <a:spcPct val="90000"/>
              </a:lnSpc>
              <a:buFont typeface="Wingdings" pitchFamily="2" charset="2"/>
              <a:buNone/>
            </a:pPr>
            <a:r>
              <a:rPr lang="en-US" b="1" smtClean="0"/>
              <a:t>14.2.4 System Documentation.</a:t>
            </a:r>
          </a:p>
          <a:p>
            <a:pPr marL="0" indent="0" eaLnBrk="1" hangingPunct="1">
              <a:lnSpc>
                <a:spcPct val="90000"/>
              </a:lnSpc>
              <a:buFont typeface="Wingdings" pitchFamily="2" charset="2"/>
              <a:buNone/>
            </a:pPr>
            <a:r>
              <a:rPr lang="en-US" b="1" smtClean="0"/>
              <a:t>14.2.4.1 </a:t>
            </a:r>
            <a:r>
              <a:rPr lang="en-US" smtClean="0"/>
              <a:t>The provided documentation shall include the current revisions of all fire alarm software and the revisions of software of any systems with which the fire alarm software interfaces.</a:t>
            </a:r>
          </a:p>
        </p:txBody>
      </p:sp>
      <p:sp>
        <p:nvSpPr>
          <p:cNvPr id="5" name="Rectangle 2"/>
          <p:cNvSpPr>
            <a:spLocks noGrp="1" noChangeArrowheads="1"/>
          </p:cNvSpPr>
          <p:nvPr>
            <p:ph type="title"/>
          </p:nvPr>
        </p:nvSpPr>
        <p:spPr>
          <a:xfrm>
            <a:off x="457200" y="76200"/>
            <a:ext cx="8229600" cy="1524000"/>
          </a:xfrm>
        </p:spPr>
        <p:txBody>
          <a:bodyPr/>
          <a:lstStyle/>
          <a:p>
            <a:pPr eaLnBrk="1" hangingPunct="1"/>
            <a:r>
              <a:rPr lang="en-US" sz="3600" dirty="0" smtClean="0"/>
              <a:t>Inspection, Testing, and Maintenance Chapter 14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marL="0" indent="0" eaLnBrk="1" hangingPunct="1">
              <a:lnSpc>
                <a:spcPct val="90000"/>
              </a:lnSpc>
              <a:buFont typeface="Wingdings" pitchFamily="2" charset="2"/>
              <a:buNone/>
            </a:pPr>
            <a:r>
              <a:rPr lang="en-US" b="1" smtClean="0"/>
              <a:t>14.2.4.2 </a:t>
            </a:r>
            <a:r>
              <a:rPr lang="en-US" smtClean="0"/>
              <a:t>The revisions of the fire alarm software, and the revisions of the software in the systems with which the fire alarm software interfaces, shall be verified for compatibility in accordance with the requirements of 23.2.2.1.1.</a:t>
            </a:r>
            <a:endParaRPr lang="en-US" b="1" smtClean="0"/>
          </a:p>
        </p:txBody>
      </p:sp>
      <p:sp>
        <p:nvSpPr>
          <p:cNvPr id="6" name="Rectangle 2"/>
          <p:cNvSpPr>
            <a:spLocks noGrp="1" noChangeArrowheads="1"/>
          </p:cNvSpPr>
          <p:nvPr>
            <p:ph type="title"/>
          </p:nvPr>
        </p:nvSpPr>
        <p:spPr>
          <a:xfrm>
            <a:off x="457200" y="76200"/>
            <a:ext cx="8229600" cy="1524000"/>
          </a:xfrm>
        </p:spPr>
        <p:txBody>
          <a:bodyPr/>
          <a:lstStyle/>
          <a:p>
            <a:pPr eaLnBrk="1" hangingPunct="1"/>
            <a:r>
              <a:rPr lang="en-US" sz="3600" dirty="0" smtClean="0"/>
              <a:t>Inspection, Testing, and Maintenance Chapter 14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Rectangle 3"/>
          <p:cNvSpPr>
            <a:spLocks noChangeArrowheads="1"/>
          </p:cNvSpPr>
          <p:nvPr/>
        </p:nvSpPr>
        <p:spPr bwMode="auto">
          <a:xfrm>
            <a:off x="3165128" y="4516264"/>
            <a:ext cx="533400" cy="381000"/>
          </a:xfrm>
          <a:prstGeom prst="rect">
            <a:avLst/>
          </a:prstGeom>
          <a:gradFill rotWithShape="1">
            <a:gsLst>
              <a:gs pos="0">
                <a:schemeClr val="accent1"/>
              </a:gs>
              <a:gs pos="50000">
                <a:schemeClr val="bg1"/>
              </a:gs>
              <a:gs pos="100000">
                <a:schemeClr val="accent1"/>
              </a:gs>
            </a:gsLst>
            <a:lin ang="5400000" scaled="1"/>
          </a:gradFill>
          <a:ln w="19050">
            <a:solidFill>
              <a:srgbClr val="FF0000"/>
            </a:solidFill>
            <a:miter lim="800000"/>
            <a:headEnd/>
            <a:tailEnd/>
          </a:ln>
          <a:effectLst/>
        </p:spPr>
        <p:txBody>
          <a:bodyPr wrap="none" anchor="ctr"/>
          <a:lstStyle/>
          <a:p>
            <a:pPr>
              <a:defRPr/>
            </a:pPr>
            <a:endParaRPr lang="en-US"/>
          </a:p>
        </p:txBody>
      </p:sp>
      <p:sp>
        <p:nvSpPr>
          <p:cNvPr id="374788" name="Rectangle 4"/>
          <p:cNvSpPr>
            <a:spLocks noChangeArrowheads="1"/>
          </p:cNvSpPr>
          <p:nvPr/>
        </p:nvSpPr>
        <p:spPr bwMode="auto">
          <a:xfrm>
            <a:off x="4533328" y="3427856"/>
            <a:ext cx="533400" cy="381000"/>
          </a:xfrm>
          <a:prstGeom prst="rect">
            <a:avLst/>
          </a:prstGeom>
          <a:gradFill rotWithShape="1">
            <a:gsLst>
              <a:gs pos="0">
                <a:schemeClr val="accent1"/>
              </a:gs>
              <a:gs pos="50000">
                <a:schemeClr val="bg1"/>
              </a:gs>
              <a:gs pos="100000">
                <a:schemeClr val="accent1"/>
              </a:gs>
            </a:gsLst>
            <a:lin ang="5400000" scaled="1"/>
          </a:gradFill>
          <a:ln w="19050">
            <a:solidFill>
              <a:srgbClr val="FF0000"/>
            </a:solidFill>
            <a:miter lim="800000"/>
            <a:headEnd/>
            <a:tailEnd/>
          </a:ln>
          <a:effectLst/>
        </p:spPr>
        <p:txBody>
          <a:bodyPr wrap="none" anchor="ctr"/>
          <a:lstStyle/>
          <a:p>
            <a:pPr>
              <a:defRPr/>
            </a:pPr>
            <a:endParaRPr lang="en-US"/>
          </a:p>
        </p:txBody>
      </p:sp>
      <p:sp>
        <p:nvSpPr>
          <p:cNvPr id="374789" name="Rectangle 5"/>
          <p:cNvSpPr>
            <a:spLocks noChangeArrowheads="1"/>
          </p:cNvSpPr>
          <p:nvPr/>
        </p:nvSpPr>
        <p:spPr bwMode="auto">
          <a:xfrm>
            <a:off x="2072176" y="4162560"/>
            <a:ext cx="498475" cy="381000"/>
          </a:xfrm>
          <a:prstGeom prst="rect">
            <a:avLst/>
          </a:prstGeom>
          <a:gradFill rotWithShape="1">
            <a:gsLst>
              <a:gs pos="0">
                <a:schemeClr val="accent1"/>
              </a:gs>
              <a:gs pos="50000">
                <a:schemeClr val="bg1"/>
              </a:gs>
              <a:gs pos="100000">
                <a:schemeClr val="accent1"/>
              </a:gs>
            </a:gsLst>
            <a:lin ang="5400000" scaled="1"/>
          </a:gradFill>
          <a:ln w="19050">
            <a:solidFill>
              <a:srgbClr val="FF0000"/>
            </a:solidFill>
            <a:miter lim="800000"/>
            <a:headEnd/>
            <a:tailEnd/>
          </a:ln>
          <a:effectLst/>
        </p:spPr>
        <p:txBody>
          <a:bodyPr wrap="none" anchor="ctr"/>
          <a:lstStyle/>
          <a:p>
            <a:pPr>
              <a:defRPr/>
            </a:pPr>
            <a:endParaRPr lang="en-US"/>
          </a:p>
        </p:txBody>
      </p:sp>
      <p:sp>
        <p:nvSpPr>
          <p:cNvPr id="374790" name="Rectangle 6"/>
          <p:cNvSpPr>
            <a:spLocks noChangeArrowheads="1"/>
          </p:cNvSpPr>
          <p:nvPr/>
        </p:nvSpPr>
        <p:spPr bwMode="auto">
          <a:xfrm>
            <a:off x="7186680" y="3046856"/>
            <a:ext cx="533400" cy="381000"/>
          </a:xfrm>
          <a:prstGeom prst="rect">
            <a:avLst/>
          </a:prstGeom>
          <a:gradFill rotWithShape="1">
            <a:gsLst>
              <a:gs pos="0">
                <a:schemeClr val="accent1"/>
              </a:gs>
              <a:gs pos="50000">
                <a:schemeClr val="bg1"/>
              </a:gs>
              <a:gs pos="100000">
                <a:schemeClr val="accent1"/>
              </a:gs>
            </a:gsLst>
            <a:lin ang="5400000" scaled="1"/>
          </a:gradFill>
          <a:ln w="19050">
            <a:solidFill>
              <a:srgbClr val="FF0000"/>
            </a:solidFill>
            <a:miter lim="800000"/>
            <a:headEnd/>
            <a:tailEnd/>
          </a:ln>
          <a:effectLst/>
        </p:spPr>
        <p:txBody>
          <a:bodyPr wrap="none" anchor="ctr"/>
          <a:lstStyle/>
          <a:p>
            <a:pPr>
              <a:defRPr/>
            </a:pPr>
            <a:endParaRPr lang="en-US"/>
          </a:p>
        </p:txBody>
      </p:sp>
      <p:sp>
        <p:nvSpPr>
          <p:cNvPr id="374791" name="Rectangle 7"/>
          <p:cNvSpPr>
            <a:spLocks noChangeArrowheads="1"/>
          </p:cNvSpPr>
          <p:nvPr/>
        </p:nvSpPr>
        <p:spPr bwMode="auto">
          <a:xfrm>
            <a:off x="5703624" y="2612408"/>
            <a:ext cx="609600" cy="381000"/>
          </a:xfrm>
          <a:prstGeom prst="rect">
            <a:avLst/>
          </a:prstGeom>
          <a:gradFill rotWithShape="1">
            <a:gsLst>
              <a:gs pos="0">
                <a:schemeClr val="accent1"/>
              </a:gs>
              <a:gs pos="50000">
                <a:schemeClr val="bg1"/>
              </a:gs>
              <a:gs pos="100000">
                <a:schemeClr val="accent1"/>
              </a:gs>
            </a:gsLst>
            <a:lin ang="5400000" scaled="1"/>
          </a:gradFill>
          <a:ln w="19050">
            <a:solidFill>
              <a:srgbClr val="FF0000"/>
            </a:solidFill>
            <a:miter lim="800000"/>
            <a:headEnd/>
            <a:tailEnd/>
          </a:ln>
          <a:effectLst/>
        </p:spPr>
        <p:txBody>
          <a:bodyPr wrap="none" anchor="ctr"/>
          <a:lstStyle/>
          <a:p>
            <a:pPr>
              <a:defRPr/>
            </a:pPr>
            <a:endParaRPr lang="en-US"/>
          </a:p>
        </p:txBody>
      </p:sp>
      <p:sp>
        <p:nvSpPr>
          <p:cNvPr id="374792" name="Rectangle 8"/>
          <p:cNvSpPr>
            <a:spLocks noChangeArrowheads="1"/>
          </p:cNvSpPr>
          <p:nvPr/>
        </p:nvSpPr>
        <p:spPr bwMode="auto">
          <a:xfrm>
            <a:off x="5388592" y="2168856"/>
            <a:ext cx="533400" cy="381000"/>
          </a:xfrm>
          <a:prstGeom prst="rect">
            <a:avLst/>
          </a:prstGeom>
          <a:gradFill rotWithShape="1">
            <a:gsLst>
              <a:gs pos="0">
                <a:schemeClr val="accent1"/>
              </a:gs>
              <a:gs pos="50000">
                <a:schemeClr val="bg1"/>
              </a:gs>
              <a:gs pos="100000">
                <a:schemeClr val="accent1"/>
              </a:gs>
            </a:gsLst>
            <a:lin ang="5400000" scaled="1"/>
          </a:gradFill>
          <a:ln w="19050">
            <a:solidFill>
              <a:srgbClr val="FF0000"/>
            </a:solidFill>
            <a:miter lim="800000"/>
            <a:headEnd/>
            <a:tailEnd/>
          </a:ln>
          <a:effectLst/>
        </p:spPr>
        <p:txBody>
          <a:bodyPr wrap="none" anchor="ctr"/>
          <a:lstStyle/>
          <a:p>
            <a:pPr>
              <a:defRPr/>
            </a:pPr>
            <a:endParaRPr lang="en-US"/>
          </a:p>
        </p:txBody>
      </p:sp>
      <p:sp>
        <p:nvSpPr>
          <p:cNvPr id="5128" name="Rectangle 9"/>
          <p:cNvSpPr>
            <a:spLocks noGrp="1" noChangeArrowheads="1"/>
          </p:cNvSpPr>
          <p:nvPr>
            <p:ph type="title"/>
          </p:nvPr>
        </p:nvSpPr>
        <p:spPr/>
        <p:txBody>
          <a:bodyPr/>
          <a:lstStyle/>
          <a:p>
            <a:pPr eaLnBrk="1" hangingPunct="1"/>
            <a:r>
              <a:rPr lang="en-US" sz="3600" smtClean="0"/>
              <a:t>NFPA TCC Directive for 2010</a:t>
            </a:r>
          </a:p>
        </p:txBody>
      </p:sp>
      <p:sp>
        <p:nvSpPr>
          <p:cNvPr id="374794" name="Rectangle 10"/>
          <p:cNvSpPr>
            <a:spLocks noGrp="1" noChangeArrowheads="1"/>
          </p:cNvSpPr>
          <p:nvPr>
            <p:ph idx="1"/>
          </p:nvPr>
        </p:nvSpPr>
        <p:spPr>
          <a:xfrm>
            <a:off x="533400" y="1676400"/>
            <a:ext cx="8001000" cy="4267200"/>
          </a:xfrm>
        </p:spPr>
        <p:txBody>
          <a:bodyPr/>
          <a:lstStyle/>
          <a:p>
            <a:pPr eaLnBrk="1" hangingPunct="1">
              <a:buFont typeface="Wingdings" pitchFamily="2" charset="2"/>
              <a:buNone/>
            </a:pPr>
            <a:r>
              <a:rPr lang="en-US" dirty="0" smtClean="0"/>
              <a:t>Remove the word fire wherever possible</a:t>
            </a:r>
          </a:p>
          <a:p>
            <a:pPr lvl="1" eaLnBrk="1" hangingPunct="1"/>
            <a:r>
              <a:rPr lang="en-US" sz="2400" dirty="0" smtClean="0"/>
              <a:t>Chapter 4 – Fundamentals of Fire Alarm Systems</a:t>
            </a:r>
          </a:p>
          <a:p>
            <a:pPr lvl="1" eaLnBrk="1" hangingPunct="1"/>
            <a:r>
              <a:rPr lang="en-US" sz="2400" dirty="0" smtClean="0"/>
              <a:t>Chapter 8 – Supervising Station Fire Alarm Systems</a:t>
            </a:r>
          </a:p>
          <a:p>
            <a:pPr lvl="1" eaLnBrk="1" hangingPunct="1"/>
            <a:r>
              <a:rPr lang="en-US" sz="2400" dirty="0" smtClean="0"/>
              <a:t>8.3.7.1.1  Alarm signals initiated by manual fire alarm boxes, automatic fire detectors, </a:t>
            </a:r>
            <a:r>
              <a:rPr lang="en-US" sz="2400" dirty="0" err="1" smtClean="0"/>
              <a:t>waterflow</a:t>
            </a:r>
            <a:r>
              <a:rPr lang="en-US" sz="2400" dirty="0" smtClean="0"/>
              <a:t> from the automatic sprinkler system, or actuation of other fire suppression system(s) or equipment shall be treated as fire alarms.</a:t>
            </a:r>
          </a:p>
          <a:p>
            <a:pPr lvl="1" eaLnBrk="1" hangingPunct="1"/>
            <a:endParaRPr lang="en-US" sz="2400" dirty="0" smtClean="0"/>
          </a:p>
          <a:p>
            <a:pPr lvl="1" eaLnBrk="1" hangingPunct="1"/>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4794">
                                            <p:txEl>
                                              <p:pRg st="0" end="0"/>
                                            </p:txEl>
                                          </p:spTgt>
                                        </p:tgtEl>
                                        <p:attrNameLst>
                                          <p:attrName>style.visibility</p:attrName>
                                        </p:attrNameLst>
                                      </p:cBhvr>
                                      <p:to>
                                        <p:strVal val="visible"/>
                                      </p:to>
                                    </p:set>
                                    <p:anim calcmode="lin" valueType="num">
                                      <p:cBhvr additive="base">
                                        <p:cTn id="7" dur="500" fill="hold"/>
                                        <p:tgtEl>
                                          <p:spTgt spid="374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479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4794">
                                            <p:txEl>
                                              <p:pRg st="2" end="2"/>
                                            </p:txEl>
                                          </p:spTgt>
                                        </p:tgtEl>
                                        <p:attrNameLst>
                                          <p:attrName>style.visibility</p:attrName>
                                        </p:attrNameLst>
                                      </p:cBhvr>
                                      <p:to>
                                        <p:strVal val="visible"/>
                                      </p:to>
                                    </p:set>
                                    <p:anim calcmode="lin" valueType="num">
                                      <p:cBhvr additive="base">
                                        <p:cTn id="11" dur="500" fill="hold"/>
                                        <p:tgtEl>
                                          <p:spTgt spid="37479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479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4794">
                                            <p:txEl>
                                              <p:pRg st="3" end="3"/>
                                            </p:txEl>
                                          </p:spTgt>
                                        </p:tgtEl>
                                        <p:attrNameLst>
                                          <p:attrName>style.visibility</p:attrName>
                                        </p:attrNameLst>
                                      </p:cBhvr>
                                      <p:to>
                                        <p:strVal val="visible"/>
                                      </p:to>
                                    </p:set>
                                    <p:anim calcmode="lin" valueType="num">
                                      <p:cBhvr additive="base">
                                        <p:cTn id="15" dur="500" fill="hold"/>
                                        <p:tgtEl>
                                          <p:spTgt spid="37479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479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4794">
                                            <p:txEl>
                                              <p:pRg st="1" end="1"/>
                                            </p:txEl>
                                          </p:spTgt>
                                        </p:tgtEl>
                                        <p:attrNameLst>
                                          <p:attrName>style.visibility</p:attrName>
                                        </p:attrNameLst>
                                      </p:cBhvr>
                                      <p:to>
                                        <p:strVal val="visible"/>
                                      </p:to>
                                    </p:set>
                                    <p:anim calcmode="lin" valueType="num">
                                      <p:cBhvr additive="base">
                                        <p:cTn id="19" dur="500" fill="hold"/>
                                        <p:tgtEl>
                                          <p:spTgt spid="37479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4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74792"/>
                                        </p:tgtEl>
                                        <p:attrNameLst>
                                          <p:attrName>style.visibility</p:attrName>
                                        </p:attrNameLst>
                                      </p:cBhvr>
                                      <p:to>
                                        <p:strVal val="visible"/>
                                      </p:to>
                                    </p:set>
                                    <p:animEffect transition="in" filter="blinds(horizontal)">
                                      <p:cBhvr>
                                        <p:cTn id="25" dur="500"/>
                                        <p:tgtEl>
                                          <p:spTgt spid="374792"/>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374791"/>
                                        </p:tgtEl>
                                        <p:attrNameLst>
                                          <p:attrName>style.visibility</p:attrName>
                                        </p:attrNameLst>
                                      </p:cBhvr>
                                      <p:to>
                                        <p:strVal val="visible"/>
                                      </p:to>
                                    </p:set>
                                    <p:animEffect transition="in" filter="box(in)">
                                      <p:cBhvr>
                                        <p:cTn id="29" dur="500"/>
                                        <p:tgtEl>
                                          <p:spTgt spid="374791"/>
                                        </p:tgtEl>
                                      </p:cBhvr>
                                    </p:animEffect>
                                  </p:child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374790"/>
                                        </p:tgtEl>
                                        <p:attrNameLst>
                                          <p:attrName>style.visibility</p:attrName>
                                        </p:attrNameLst>
                                      </p:cBhvr>
                                      <p:to>
                                        <p:strVal val="visible"/>
                                      </p:to>
                                    </p:set>
                                    <p:animEffect transition="in" filter="blinds(horizontal)">
                                      <p:cBhvr>
                                        <p:cTn id="33" dur="500"/>
                                        <p:tgtEl>
                                          <p:spTgt spid="374790"/>
                                        </p:tgtEl>
                                      </p:cBhvr>
                                    </p:animEffect>
                                  </p:childTnLst>
                                </p:cTn>
                              </p:par>
                            </p:childTnLst>
                          </p:cTn>
                        </p:par>
                        <p:par>
                          <p:cTn id="34" fill="hold">
                            <p:stCondLst>
                              <p:cond delay="1500"/>
                            </p:stCondLst>
                            <p:childTnLst>
                              <p:par>
                                <p:cTn id="35" presetID="3" presetClass="entr" presetSubtype="10" fill="hold" grpId="0" nodeType="afterEffect">
                                  <p:stCondLst>
                                    <p:cond delay="0"/>
                                  </p:stCondLst>
                                  <p:childTnLst>
                                    <p:set>
                                      <p:cBhvr>
                                        <p:cTn id="36" dur="1" fill="hold">
                                          <p:stCondLst>
                                            <p:cond delay="0"/>
                                          </p:stCondLst>
                                        </p:cTn>
                                        <p:tgtEl>
                                          <p:spTgt spid="374789"/>
                                        </p:tgtEl>
                                        <p:attrNameLst>
                                          <p:attrName>style.visibility</p:attrName>
                                        </p:attrNameLst>
                                      </p:cBhvr>
                                      <p:to>
                                        <p:strVal val="visible"/>
                                      </p:to>
                                    </p:set>
                                    <p:animEffect transition="in" filter="blinds(horizontal)">
                                      <p:cBhvr>
                                        <p:cTn id="37" dur="500"/>
                                        <p:tgtEl>
                                          <p:spTgt spid="374789"/>
                                        </p:tgtEl>
                                      </p:cBhvr>
                                    </p:animEffect>
                                  </p:childTnLst>
                                </p:cTn>
                              </p:par>
                            </p:childTnLst>
                          </p:cTn>
                        </p:par>
                        <p:par>
                          <p:cTn id="38" fill="hold">
                            <p:stCondLst>
                              <p:cond delay="2000"/>
                            </p:stCondLst>
                            <p:childTnLst>
                              <p:par>
                                <p:cTn id="39" presetID="3" presetClass="entr" presetSubtype="10" fill="hold" grpId="0" nodeType="afterEffect">
                                  <p:stCondLst>
                                    <p:cond delay="0"/>
                                  </p:stCondLst>
                                  <p:childTnLst>
                                    <p:set>
                                      <p:cBhvr>
                                        <p:cTn id="40" dur="1" fill="hold">
                                          <p:stCondLst>
                                            <p:cond delay="0"/>
                                          </p:stCondLst>
                                        </p:cTn>
                                        <p:tgtEl>
                                          <p:spTgt spid="374788"/>
                                        </p:tgtEl>
                                        <p:attrNameLst>
                                          <p:attrName>style.visibility</p:attrName>
                                        </p:attrNameLst>
                                      </p:cBhvr>
                                      <p:to>
                                        <p:strVal val="visible"/>
                                      </p:to>
                                    </p:set>
                                    <p:animEffect transition="in" filter="blinds(horizontal)">
                                      <p:cBhvr>
                                        <p:cTn id="41" dur="500"/>
                                        <p:tgtEl>
                                          <p:spTgt spid="374788"/>
                                        </p:tgtEl>
                                      </p:cBhvr>
                                    </p:animEffect>
                                  </p:childTnLst>
                                </p:cTn>
                              </p:par>
                            </p:childTnLst>
                          </p:cTn>
                        </p:par>
                        <p:par>
                          <p:cTn id="42" fill="hold">
                            <p:stCondLst>
                              <p:cond delay="2500"/>
                            </p:stCondLst>
                            <p:childTnLst>
                              <p:par>
                                <p:cTn id="43" presetID="3" presetClass="entr" presetSubtype="10" fill="hold" grpId="0" nodeType="afterEffect">
                                  <p:stCondLst>
                                    <p:cond delay="0"/>
                                  </p:stCondLst>
                                  <p:childTnLst>
                                    <p:set>
                                      <p:cBhvr>
                                        <p:cTn id="44" dur="1" fill="hold">
                                          <p:stCondLst>
                                            <p:cond delay="0"/>
                                          </p:stCondLst>
                                        </p:cTn>
                                        <p:tgtEl>
                                          <p:spTgt spid="374787"/>
                                        </p:tgtEl>
                                        <p:attrNameLst>
                                          <p:attrName>style.visibility</p:attrName>
                                        </p:attrNameLst>
                                      </p:cBhvr>
                                      <p:to>
                                        <p:strVal val="visible"/>
                                      </p:to>
                                    </p:set>
                                    <p:animEffect transition="in" filter="blinds(horizontal)">
                                      <p:cBhvr>
                                        <p:cTn id="45" dur="500"/>
                                        <p:tgtEl>
                                          <p:spTgt spid="374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animBg="1"/>
      <p:bldP spid="374788" grpId="0" animBg="1"/>
      <p:bldP spid="374789" grpId="0" animBg="1"/>
      <p:bldP spid="374790" grpId="0" animBg="1"/>
      <p:bldP spid="374791" grpId="0" animBg="1"/>
      <p:bldP spid="374792" grpId="0" animBg="1"/>
      <p:bldP spid="37479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marL="0" indent="0" eaLnBrk="1" hangingPunct="1">
              <a:lnSpc>
                <a:spcPct val="90000"/>
              </a:lnSpc>
              <a:buFont typeface="Wingdings" pitchFamily="2" charset="2"/>
              <a:buNone/>
            </a:pPr>
            <a:r>
              <a:rPr lang="en-US" b="1" smtClean="0"/>
              <a:t>14.2.7 Automated Testing.</a:t>
            </a:r>
          </a:p>
          <a:p>
            <a:pPr marL="0" indent="0" eaLnBrk="1" hangingPunct="1">
              <a:lnSpc>
                <a:spcPct val="90000"/>
              </a:lnSpc>
              <a:buFont typeface="Wingdings" pitchFamily="2" charset="2"/>
              <a:buNone/>
            </a:pPr>
            <a:r>
              <a:rPr lang="en-US" b="1" smtClean="0"/>
              <a:t>14.2.7.1 </a:t>
            </a:r>
            <a:r>
              <a:rPr lang="en-US" smtClean="0"/>
              <a:t>Automated testing arrangements that provide equivalent means of testing devices to those specified in Table 14.4.2.2 at a frequency at least equivalent to those specified in Table 14.4.5 shall be permitted to be used to comply with the requirements of this chapter. </a:t>
            </a:r>
          </a:p>
          <a:p>
            <a:pPr marL="0" indent="0" eaLnBrk="1" hangingPunct="1">
              <a:lnSpc>
                <a:spcPct val="90000"/>
              </a:lnSpc>
              <a:buFont typeface="Wingdings" pitchFamily="2" charset="2"/>
              <a:buNone/>
            </a:pPr>
            <a:r>
              <a:rPr lang="en-US" b="1" smtClean="0"/>
              <a:t>14.2.7.2 </a:t>
            </a:r>
            <a:r>
              <a:rPr lang="en-US" smtClean="0"/>
              <a:t>Failure of a device on an automated test shall result in an audible and visual trouble signal.</a:t>
            </a:r>
            <a:endParaRPr lang="en-US" b="1" smtClean="0"/>
          </a:p>
        </p:txBody>
      </p:sp>
      <p:sp>
        <p:nvSpPr>
          <p:cNvPr id="5" name="Rectangle 2"/>
          <p:cNvSpPr>
            <a:spLocks noGrp="1" noChangeArrowheads="1"/>
          </p:cNvSpPr>
          <p:nvPr>
            <p:ph type="title"/>
          </p:nvPr>
        </p:nvSpPr>
        <p:spPr>
          <a:xfrm>
            <a:off x="457200" y="76200"/>
            <a:ext cx="8229600" cy="1524000"/>
          </a:xfrm>
        </p:spPr>
        <p:txBody>
          <a:bodyPr/>
          <a:lstStyle/>
          <a:p>
            <a:pPr eaLnBrk="1" hangingPunct="1"/>
            <a:r>
              <a:rPr lang="en-US" sz="3600" dirty="0" smtClean="0"/>
              <a:t>Inspection, Testing, and Maintenance Chapter 14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p:txBody>
          <a:bodyPr/>
          <a:lstStyle/>
          <a:p>
            <a:pPr marL="0" indent="0" eaLnBrk="1" hangingPunct="1">
              <a:buFont typeface="Wingdings" pitchFamily="2" charset="2"/>
              <a:buNone/>
              <a:defRPr/>
            </a:pPr>
            <a:r>
              <a:rPr lang="en-US" b="1" dirty="0" smtClean="0"/>
              <a:t>14.4.12  In-Building Emergency Radio Communication Systems.</a:t>
            </a:r>
          </a:p>
          <a:p>
            <a:pPr eaLnBrk="1" hangingPunct="1">
              <a:buFont typeface="Wingdings" pitchFamily="2" charset="2"/>
              <a:buNone/>
              <a:defRPr/>
            </a:pPr>
            <a:r>
              <a:rPr lang="en-US" i="1" dirty="0" smtClean="0"/>
              <a:t>This section was expanded from 2007 to cover:</a:t>
            </a:r>
          </a:p>
          <a:p>
            <a:pPr lvl="1" eaLnBrk="1" hangingPunct="1">
              <a:defRPr/>
            </a:pPr>
            <a:r>
              <a:rPr lang="en-US" sz="2400" i="1" dirty="0" smtClean="0"/>
              <a:t>Signal level testing.</a:t>
            </a:r>
          </a:p>
          <a:p>
            <a:pPr lvl="1" eaLnBrk="1" hangingPunct="1">
              <a:defRPr/>
            </a:pPr>
            <a:r>
              <a:rPr lang="en-US" sz="2400" i="1" dirty="0" smtClean="0"/>
              <a:t>System commissioning testing.</a:t>
            </a:r>
          </a:p>
          <a:p>
            <a:pPr lvl="1" eaLnBrk="1" hangingPunct="1">
              <a:defRPr/>
            </a:pPr>
            <a:r>
              <a:rPr lang="en-US" sz="2400" i="1" dirty="0" smtClean="0"/>
              <a:t>Test procedures</a:t>
            </a:r>
          </a:p>
          <a:p>
            <a:pPr lvl="1" eaLnBrk="1" hangingPunct="1">
              <a:defRPr/>
            </a:pPr>
            <a:r>
              <a:rPr lang="en-US" sz="2400" i="1" dirty="0" smtClean="0"/>
              <a:t>Measurement parameters</a:t>
            </a:r>
          </a:p>
          <a:p>
            <a:pPr lvl="1" eaLnBrk="1" hangingPunct="1">
              <a:defRPr/>
            </a:pPr>
            <a:r>
              <a:rPr lang="en-US" sz="2400" i="1" dirty="0" smtClean="0"/>
              <a:t>Acceptance Test</a:t>
            </a:r>
          </a:p>
          <a:p>
            <a:pPr lvl="1" eaLnBrk="1" hangingPunct="1">
              <a:defRPr/>
            </a:pPr>
            <a:r>
              <a:rPr lang="en-US" sz="2400" i="1" dirty="0" smtClean="0"/>
              <a:t>Annual Tests</a:t>
            </a:r>
          </a:p>
        </p:txBody>
      </p:sp>
      <p:sp>
        <p:nvSpPr>
          <p:cNvPr id="5" name="Rectangle 2"/>
          <p:cNvSpPr>
            <a:spLocks noGrp="1" noChangeArrowheads="1"/>
          </p:cNvSpPr>
          <p:nvPr>
            <p:ph type="title"/>
          </p:nvPr>
        </p:nvSpPr>
        <p:spPr>
          <a:xfrm>
            <a:off x="457200" y="76200"/>
            <a:ext cx="8229600" cy="1524000"/>
          </a:xfrm>
        </p:spPr>
        <p:txBody>
          <a:bodyPr/>
          <a:lstStyle/>
          <a:p>
            <a:pPr eaLnBrk="1" hangingPunct="1"/>
            <a:r>
              <a:rPr lang="en-US" sz="3600" dirty="0" smtClean="0"/>
              <a:t>Inspection, Testing, and Maintenance Chapter 14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buFont typeface="Wingdings" pitchFamily="2" charset="2"/>
              <a:buNone/>
            </a:pPr>
            <a:r>
              <a:rPr lang="en-US" b="1" smtClean="0"/>
              <a:t>Record of Inspection and Testing</a:t>
            </a:r>
          </a:p>
          <a:p>
            <a:pPr eaLnBrk="1" hangingPunct="1"/>
            <a:r>
              <a:rPr lang="en-US" i="1" smtClean="0"/>
              <a:t>Has been expended to 12 pages</a:t>
            </a:r>
          </a:p>
          <a:p>
            <a:pPr eaLnBrk="1" hangingPunct="1"/>
            <a:r>
              <a:rPr lang="en-US" i="1" smtClean="0"/>
              <a:t>Includes mass notification system interface </a:t>
            </a:r>
          </a:p>
        </p:txBody>
      </p:sp>
      <p:sp>
        <p:nvSpPr>
          <p:cNvPr id="5" name="Rectangle 2"/>
          <p:cNvSpPr>
            <a:spLocks noGrp="1" noChangeArrowheads="1"/>
          </p:cNvSpPr>
          <p:nvPr>
            <p:ph type="title"/>
          </p:nvPr>
        </p:nvSpPr>
        <p:spPr>
          <a:xfrm>
            <a:off x="457200" y="76200"/>
            <a:ext cx="8229600" cy="1524000"/>
          </a:xfrm>
        </p:spPr>
        <p:txBody>
          <a:bodyPr/>
          <a:lstStyle/>
          <a:p>
            <a:pPr eaLnBrk="1" hangingPunct="1"/>
            <a:r>
              <a:rPr lang="en-US" sz="3600" dirty="0" smtClean="0"/>
              <a:t>Inspection, Testing, and Maintenance Chapter 14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smtClean="0"/>
              <a:t>Initiating Devices</a:t>
            </a:r>
            <a:br>
              <a:rPr lang="en-US" sz="3600" smtClean="0"/>
            </a:br>
            <a:r>
              <a:rPr lang="en-US" sz="3600" smtClean="0"/>
              <a:t>Chapter 17</a:t>
            </a:r>
          </a:p>
        </p:txBody>
      </p:sp>
      <p:sp>
        <p:nvSpPr>
          <p:cNvPr id="29699" name="Rectangle 3"/>
          <p:cNvSpPr>
            <a:spLocks noGrp="1" noChangeArrowheads="1"/>
          </p:cNvSpPr>
          <p:nvPr>
            <p:ph idx="1"/>
          </p:nvPr>
        </p:nvSpPr>
        <p:spPr/>
        <p:txBody>
          <a:bodyPr/>
          <a:lstStyle/>
          <a:p>
            <a:pPr marL="0" indent="0" eaLnBrk="1" hangingPunct="1">
              <a:buFont typeface="Wingdings" pitchFamily="2" charset="2"/>
              <a:buNone/>
              <a:defRPr/>
            </a:pPr>
            <a:r>
              <a:rPr lang="en-US" b="1" dirty="0" smtClean="0"/>
              <a:t>17.4.6 </a:t>
            </a:r>
            <a:r>
              <a:rPr lang="en-US" dirty="0" smtClean="0"/>
              <a:t>Initiating devices shall be installed in all areas, compartments, or locations where required by other NFPA codes and standards or as required by </a:t>
            </a:r>
            <a:r>
              <a:rPr lang="en-US" u="sng" dirty="0" smtClean="0"/>
              <a:t>other governing laws, codes, or standards.</a:t>
            </a:r>
          </a:p>
          <a:p>
            <a:pPr eaLnBrk="1" hangingPunct="1">
              <a:defRPr/>
            </a:pPr>
            <a:r>
              <a:rPr lang="en-US" i="1" dirty="0" smtClean="0"/>
              <a:t>This replaces AHJ, and has been added through the body of NFPA 72®.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600" smtClean="0"/>
              <a:t>Initiating Devices</a:t>
            </a:r>
            <a:br>
              <a:rPr lang="en-US" sz="3600" smtClean="0"/>
            </a:br>
            <a:r>
              <a:rPr lang="en-US" sz="3600" smtClean="0"/>
              <a:t>Heat-Sensing Fire Detectors</a:t>
            </a:r>
          </a:p>
        </p:txBody>
      </p:sp>
      <p:sp>
        <p:nvSpPr>
          <p:cNvPr id="31747" name="Rectangle 3"/>
          <p:cNvSpPr>
            <a:spLocks noGrp="1" noChangeArrowheads="1"/>
          </p:cNvSpPr>
          <p:nvPr>
            <p:ph idx="1"/>
          </p:nvPr>
        </p:nvSpPr>
        <p:spPr/>
        <p:txBody>
          <a:bodyPr/>
          <a:lstStyle/>
          <a:p>
            <a:pPr eaLnBrk="1" hangingPunct="1">
              <a:buFont typeface="Wingdings" pitchFamily="2" charset="2"/>
              <a:buNone/>
              <a:defRPr/>
            </a:pPr>
            <a:r>
              <a:rPr lang="en-US" b="1" dirty="0" smtClean="0"/>
              <a:t>17.6.2.2.2 Operating Temperature.</a:t>
            </a:r>
          </a:p>
          <a:p>
            <a:pPr marL="0" indent="0" eaLnBrk="1" hangingPunct="1">
              <a:buFont typeface="Wingdings" pitchFamily="2" charset="2"/>
              <a:buNone/>
              <a:defRPr/>
            </a:pPr>
            <a:r>
              <a:rPr lang="en-US" b="1" dirty="0" smtClean="0"/>
              <a:t>17.6.2.2.2.2 </a:t>
            </a:r>
            <a:r>
              <a:rPr lang="en-US" dirty="0" smtClean="0"/>
              <a:t>Heat-sensing fire detectors where the alarm threshold is field adjustable shall be marked with the temperature range.</a:t>
            </a:r>
          </a:p>
          <a:p>
            <a:pPr marL="0" indent="0">
              <a:buFont typeface="Wingdings" pitchFamily="2" charset="2"/>
              <a:buNone/>
              <a:defRPr/>
            </a:pPr>
            <a:r>
              <a:rPr lang="en-US" b="1" dirty="0" smtClean="0"/>
              <a:t>17.6.2.2.2.3 </a:t>
            </a:r>
            <a:r>
              <a:rPr lang="en-US" dirty="0" smtClean="0"/>
              <a:t>Spot-type heat detectors shall also be marked with their RTI.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600" smtClean="0"/>
              <a:t>Initiating Devices</a:t>
            </a:r>
            <a:br>
              <a:rPr lang="en-US" sz="3600" smtClean="0"/>
            </a:br>
            <a:r>
              <a:rPr lang="en-US" sz="3600" smtClean="0"/>
              <a:t>Smoke-Sensing Fire Detectors </a:t>
            </a:r>
          </a:p>
        </p:txBody>
      </p:sp>
      <p:sp>
        <p:nvSpPr>
          <p:cNvPr id="40963" name="Rectangle 3"/>
          <p:cNvSpPr>
            <a:spLocks noGrp="1" noChangeArrowheads="1"/>
          </p:cNvSpPr>
          <p:nvPr>
            <p:ph idx="1"/>
          </p:nvPr>
        </p:nvSpPr>
        <p:spPr/>
        <p:txBody>
          <a:bodyPr/>
          <a:lstStyle/>
          <a:p>
            <a:pPr marL="0" indent="0" eaLnBrk="1" hangingPunct="1">
              <a:buFont typeface="Wingdings" pitchFamily="2" charset="2"/>
              <a:buNone/>
              <a:defRPr/>
            </a:pPr>
            <a:r>
              <a:rPr lang="en-US" b="1" dirty="0" smtClean="0"/>
              <a:t>17.7.3.2 Spot-Type Smoke Detectors</a:t>
            </a:r>
          </a:p>
          <a:p>
            <a:pPr marL="0" indent="0" eaLnBrk="1" hangingPunct="1">
              <a:buFont typeface="Wingdings" pitchFamily="2" charset="2"/>
              <a:buNone/>
              <a:defRPr/>
            </a:pPr>
            <a:r>
              <a:rPr lang="en-US" b="1" dirty="0" smtClean="0"/>
              <a:t>17.7.3.2.1 </a:t>
            </a:r>
            <a:r>
              <a:rPr lang="en-US" dirty="0" smtClean="0"/>
              <a:t>Spot-type smoke detectors shall be located on the ceiling or, if on a sidewall, between the ceiling and 12 in. (300 mm) down from the ceiling to the top of the detector.</a:t>
            </a:r>
          </a:p>
          <a:p>
            <a:pPr eaLnBrk="1" hangingPunct="1">
              <a:defRPr/>
            </a:pPr>
            <a:r>
              <a:rPr lang="en-US" i="1" dirty="0" smtClean="0"/>
              <a:t>The 4 inch restriction has been removed.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600" smtClean="0"/>
              <a:t>Spacing of Smoke Sensors</a:t>
            </a:r>
          </a:p>
        </p:txBody>
      </p:sp>
      <p:pic>
        <p:nvPicPr>
          <p:cNvPr id="541702" name="Picture 6"/>
          <p:cNvPicPr>
            <a:picLocks noChangeAspect="1" noChangeArrowheads="1"/>
          </p:cNvPicPr>
          <p:nvPr/>
        </p:nvPicPr>
        <p:blipFill>
          <a:blip r:embed="rId3" cstate="print"/>
          <a:srcRect/>
          <a:stretch>
            <a:fillRect/>
          </a:stretch>
        </p:blipFill>
        <p:spPr bwMode="auto">
          <a:xfrm>
            <a:off x="4572000" y="2379663"/>
            <a:ext cx="4191000" cy="3411537"/>
          </a:xfrm>
          <a:prstGeom prst="rect">
            <a:avLst/>
          </a:prstGeom>
          <a:noFill/>
          <a:ln w="9525">
            <a:noFill/>
            <a:miter lim="800000"/>
            <a:headEnd/>
            <a:tailEnd/>
          </a:ln>
        </p:spPr>
      </p:pic>
      <p:pic>
        <p:nvPicPr>
          <p:cNvPr id="541703" name="Picture 7"/>
          <p:cNvPicPr>
            <a:picLocks noChangeAspect="1" noChangeArrowheads="1"/>
          </p:cNvPicPr>
          <p:nvPr/>
        </p:nvPicPr>
        <p:blipFill>
          <a:blip r:embed="rId4" cstate="print"/>
          <a:srcRect/>
          <a:stretch>
            <a:fillRect/>
          </a:stretch>
        </p:blipFill>
        <p:spPr bwMode="auto">
          <a:xfrm>
            <a:off x="431800" y="2362200"/>
            <a:ext cx="3835400" cy="3429000"/>
          </a:xfrm>
          <a:prstGeom prst="rect">
            <a:avLst/>
          </a:prstGeom>
          <a:noFill/>
          <a:ln w="9525">
            <a:noFill/>
            <a:miter lim="800000"/>
            <a:headEnd/>
            <a:tailEnd/>
          </a:ln>
        </p:spPr>
      </p:pic>
      <p:sp>
        <p:nvSpPr>
          <p:cNvPr id="54277" name="Text Box 8"/>
          <p:cNvSpPr txBox="1">
            <a:spLocks noChangeArrowheads="1"/>
          </p:cNvSpPr>
          <p:nvPr/>
        </p:nvSpPr>
        <p:spPr bwMode="auto">
          <a:xfrm>
            <a:off x="1362075" y="1676400"/>
            <a:ext cx="1762125" cy="579438"/>
          </a:xfrm>
          <a:prstGeom prst="rect">
            <a:avLst/>
          </a:prstGeom>
          <a:noFill/>
          <a:ln w="9525">
            <a:noFill/>
            <a:miter lim="800000"/>
            <a:headEnd/>
            <a:tailEnd/>
          </a:ln>
        </p:spPr>
        <p:txBody>
          <a:bodyPr wrap="none">
            <a:spAutoFit/>
          </a:bodyPr>
          <a:lstStyle/>
          <a:p>
            <a:r>
              <a:rPr lang="en-US" sz="3200" b="1"/>
              <a:t>72, 2007</a:t>
            </a:r>
          </a:p>
        </p:txBody>
      </p:sp>
      <p:sp>
        <p:nvSpPr>
          <p:cNvPr id="54278" name="Text Box 9"/>
          <p:cNvSpPr txBox="1">
            <a:spLocks noChangeArrowheads="1"/>
          </p:cNvSpPr>
          <p:nvPr/>
        </p:nvSpPr>
        <p:spPr bwMode="auto">
          <a:xfrm>
            <a:off x="5715000" y="1676400"/>
            <a:ext cx="1762125" cy="579438"/>
          </a:xfrm>
          <a:prstGeom prst="rect">
            <a:avLst/>
          </a:prstGeom>
          <a:noFill/>
          <a:ln w="9525">
            <a:noFill/>
            <a:miter lim="800000"/>
            <a:headEnd/>
            <a:tailEnd/>
          </a:ln>
        </p:spPr>
        <p:txBody>
          <a:bodyPr wrap="none">
            <a:spAutoFit/>
          </a:bodyPr>
          <a:lstStyle/>
          <a:p>
            <a:r>
              <a:rPr lang="en-US" sz="3200" b="1"/>
              <a:t>72, 2010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703"/>
                                        </p:tgtEl>
                                        <p:attrNameLst>
                                          <p:attrName>style.visibility</p:attrName>
                                        </p:attrNameLst>
                                      </p:cBhvr>
                                      <p:to>
                                        <p:strVal val="visible"/>
                                      </p:to>
                                    </p:set>
                                    <p:anim calcmode="lin" valueType="num">
                                      <p:cBhvr additive="base">
                                        <p:cTn id="7" dur="500" fill="hold"/>
                                        <p:tgtEl>
                                          <p:spTgt spid="541703"/>
                                        </p:tgtEl>
                                        <p:attrNameLst>
                                          <p:attrName>ppt_x</p:attrName>
                                        </p:attrNameLst>
                                      </p:cBhvr>
                                      <p:tavLst>
                                        <p:tav tm="0">
                                          <p:val>
                                            <p:strVal val="#ppt_x"/>
                                          </p:val>
                                        </p:tav>
                                        <p:tav tm="100000">
                                          <p:val>
                                            <p:strVal val="#ppt_x"/>
                                          </p:val>
                                        </p:tav>
                                      </p:tavLst>
                                    </p:anim>
                                    <p:anim calcmode="lin" valueType="num">
                                      <p:cBhvr additive="base">
                                        <p:cTn id="8" dur="500" fill="hold"/>
                                        <p:tgtEl>
                                          <p:spTgt spid="5417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1702"/>
                                        </p:tgtEl>
                                        <p:attrNameLst>
                                          <p:attrName>style.visibility</p:attrName>
                                        </p:attrNameLst>
                                      </p:cBhvr>
                                      <p:to>
                                        <p:strVal val="visible"/>
                                      </p:to>
                                    </p:set>
                                    <p:anim calcmode="lin" valueType="num">
                                      <p:cBhvr additive="base">
                                        <p:cTn id="13" dur="500" fill="hold"/>
                                        <p:tgtEl>
                                          <p:spTgt spid="541702"/>
                                        </p:tgtEl>
                                        <p:attrNameLst>
                                          <p:attrName>ppt_x</p:attrName>
                                        </p:attrNameLst>
                                      </p:cBhvr>
                                      <p:tavLst>
                                        <p:tav tm="0">
                                          <p:val>
                                            <p:strVal val="#ppt_x"/>
                                          </p:val>
                                        </p:tav>
                                        <p:tav tm="100000">
                                          <p:val>
                                            <p:strVal val="#ppt_x"/>
                                          </p:val>
                                        </p:tav>
                                      </p:tavLst>
                                    </p:anim>
                                    <p:anim calcmode="lin" valueType="num">
                                      <p:cBhvr additive="base">
                                        <p:cTn id="14" dur="500" fill="hold"/>
                                        <p:tgtEl>
                                          <p:spTgt spid="541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600" smtClean="0"/>
              <a:t>Notification Appliances</a:t>
            </a:r>
            <a:br>
              <a:rPr lang="en-US" sz="3600" smtClean="0"/>
            </a:br>
            <a:r>
              <a:rPr lang="en-US" sz="3600" smtClean="0"/>
              <a:t>Chapter 18</a:t>
            </a:r>
          </a:p>
        </p:txBody>
      </p:sp>
      <p:sp>
        <p:nvSpPr>
          <p:cNvPr id="62467" name="Rectangle 3"/>
          <p:cNvSpPr>
            <a:spLocks noGrp="1" noChangeArrowheads="1"/>
          </p:cNvSpPr>
          <p:nvPr>
            <p:ph idx="1"/>
          </p:nvPr>
        </p:nvSpPr>
        <p:spPr/>
        <p:txBody>
          <a:bodyPr/>
          <a:lstStyle/>
          <a:p>
            <a:pPr marL="0" indent="0" eaLnBrk="1" hangingPunct="1">
              <a:lnSpc>
                <a:spcPct val="90000"/>
              </a:lnSpc>
              <a:buFont typeface="Wingdings" pitchFamily="2" charset="2"/>
              <a:buNone/>
            </a:pPr>
            <a:r>
              <a:rPr lang="en-US" b="1" smtClean="0"/>
              <a:t>18.4.5 Sleeping Area Requirements.</a:t>
            </a:r>
          </a:p>
          <a:p>
            <a:pPr marL="0" indent="0" eaLnBrk="1" hangingPunct="1">
              <a:lnSpc>
                <a:spcPct val="90000"/>
              </a:lnSpc>
              <a:buFont typeface="Wingdings" pitchFamily="2" charset="2"/>
              <a:buNone/>
            </a:pPr>
            <a:r>
              <a:rPr lang="en-US" b="1" smtClean="0"/>
              <a:t>18.4.5.3 </a:t>
            </a:r>
            <a:r>
              <a:rPr lang="en-US" smtClean="0"/>
              <a:t>Effective January 1, 2014, where audible appliances are provided to produce signals for sleeping areas, they shall produce a low frequency alarm signal that complies with the following:</a:t>
            </a:r>
          </a:p>
          <a:p>
            <a:pPr marL="0" lvl="1" indent="0" eaLnBrk="1" hangingPunct="1">
              <a:lnSpc>
                <a:spcPct val="90000"/>
              </a:lnSpc>
              <a:buFont typeface="Wingdings" pitchFamily="2" charset="2"/>
              <a:buNone/>
            </a:pPr>
            <a:r>
              <a:rPr lang="en-US" smtClean="0"/>
              <a:t>(1) The alarm signal shall be a square wave or provide equivalent awakening ability.</a:t>
            </a:r>
          </a:p>
          <a:p>
            <a:pPr marL="0" lvl="1" indent="0" eaLnBrk="1" hangingPunct="1">
              <a:lnSpc>
                <a:spcPct val="90000"/>
              </a:lnSpc>
              <a:buFont typeface="Wingdings" pitchFamily="2" charset="2"/>
              <a:buNone/>
            </a:pPr>
            <a:r>
              <a:rPr lang="en-US" smtClean="0"/>
              <a:t>(2) The wave shall have a fundamental frequency of 520 Hz </a:t>
            </a:r>
            <a:r>
              <a:rPr lang="en-US" smtClean="0">
                <a:cs typeface="Arial" charset="0"/>
              </a:rPr>
              <a:t>± 10 percent.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600" smtClean="0"/>
              <a:t>Notification Appliances</a:t>
            </a:r>
            <a:br>
              <a:rPr lang="en-US" sz="3600" smtClean="0"/>
            </a:br>
            <a:r>
              <a:rPr lang="en-US" sz="3600" smtClean="0"/>
              <a:t>Chapter 18</a:t>
            </a:r>
          </a:p>
        </p:txBody>
      </p:sp>
      <p:sp>
        <p:nvSpPr>
          <p:cNvPr id="63491" name="Rectangle 3"/>
          <p:cNvSpPr>
            <a:spLocks noGrp="1" noChangeArrowheads="1"/>
          </p:cNvSpPr>
          <p:nvPr>
            <p:ph idx="1"/>
          </p:nvPr>
        </p:nvSpPr>
        <p:spPr/>
        <p:txBody>
          <a:bodyPr/>
          <a:lstStyle/>
          <a:p>
            <a:pPr marL="0" indent="0" eaLnBrk="1" hangingPunct="1">
              <a:buFont typeface="Wingdings" pitchFamily="2" charset="2"/>
              <a:buNone/>
            </a:pPr>
            <a:r>
              <a:rPr lang="en-US" b="1" smtClean="0"/>
              <a:t>18.4.10 Voice Intelligibility. </a:t>
            </a:r>
            <a:r>
              <a:rPr lang="en-US" smtClean="0"/>
              <a:t>Within the acoustically distinguishable spaces (ADS) where voice intelligibility is required, voice communications systems shall reproduce prerecorded, synthesized, or live (e.g., microphone, telephone handset, and radio) messages with voice intelligibility.</a:t>
            </a:r>
            <a:endParaRPr lang="en-US" b="1"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600" smtClean="0"/>
              <a:t>Notification Appliances</a:t>
            </a:r>
            <a:br>
              <a:rPr lang="en-US" sz="3600" smtClean="0"/>
            </a:br>
            <a:r>
              <a:rPr lang="en-US" sz="3600" smtClean="0"/>
              <a:t>Chapter 18</a:t>
            </a:r>
          </a:p>
        </p:txBody>
      </p:sp>
      <p:sp>
        <p:nvSpPr>
          <p:cNvPr id="64515" name="Rectangle 3"/>
          <p:cNvSpPr>
            <a:spLocks noGrp="1" noChangeArrowheads="1"/>
          </p:cNvSpPr>
          <p:nvPr>
            <p:ph idx="1"/>
          </p:nvPr>
        </p:nvSpPr>
        <p:spPr/>
        <p:txBody>
          <a:bodyPr/>
          <a:lstStyle/>
          <a:p>
            <a:pPr marL="0" indent="0" eaLnBrk="1" hangingPunct="1">
              <a:buFont typeface="Wingdings" pitchFamily="2" charset="2"/>
              <a:buNone/>
            </a:pPr>
            <a:r>
              <a:rPr lang="en-US" b="1" smtClean="0"/>
              <a:t>18.4.10.1 </a:t>
            </a:r>
            <a:r>
              <a:rPr lang="en-US" smtClean="0"/>
              <a:t>Acoustically distinguishable spaces (ADS) shall be determined by the system designer during the planning and design of all emergency communications systems. </a:t>
            </a:r>
          </a:p>
          <a:p>
            <a:pPr marL="0" indent="0" eaLnBrk="1" hangingPunct="1">
              <a:buFont typeface="Wingdings" pitchFamily="2" charset="2"/>
              <a:buNone/>
            </a:pPr>
            <a:r>
              <a:rPr lang="en-US" b="1" smtClean="0"/>
              <a:t>18.4.10.2 </a:t>
            </a:r>
            <a:r>
              <a:rPr lang="en-US" smtClean="0"/>
              <a:t>Each ADS shall be identified as requiring or not requiring voice intelligibility.</a:t>
            </a:r>
          </a:p>
          <a:p>
            <a:pPr marL="0" indent="0" eaLnBrk="1" hangingPunct="1">
              <a:buFont typeface="Wingdings" pitchFamily="2" charset="2"/>
              <a:buNone/>
            </a:pPr>
            <a:r>
              <a:rPr lang="en-US" b="1" smtClean="0"/>
              <a:t>18.4.10.3 </a:t>
            </a:r>
            <a:r>
              <a:rPr lang="en-US" smtClean="0"/>
              <a:t>Where required by the authority having jurisdiction, ADS assignments shall be submitted for review and approval. </a:t>
            </a:r>
            <a:endParaRPr lang="en-US"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p:txBody>
          <a:bodyPr/>
          <a:lstStyle/>
          <a:p>
            <a:pPr eaLnBrk="1" hangingPunct="1"/>
            <a:r>
              <a:rPr lang="en-US" sz="3600" smtClean="0"/>
              <a:t>NFPA 72 Name Change?</a:t>
            </a:r>
          </a:p>
        </p:txBody>
      </p:sp>
      <p:sp>
        <p:nvSpPr>
          <p:cNvPr id="375812" name="Rectangle 4"/>
          <p:cNvSpPr>
            <a:spLocks noGrp="1" noChangeArrowheads="1"/>
          </p:cNvSpPr>
          <p:nvPr>
            <p:ph idx="1"/>
          </p:nvPr>
        </p:nvSpPr>
        <p:spPr>
          <a:xfrm>
            <a:off x="533400" y="1752600"/>
            <a:ext cx="8077200" cy="4267200"/>
          </a:xfrm>
        </p:spPr>
        <p:txBody>
          <a:bodyPr/>
          <a:lstStyle/>
          <a:p>
            <a:pPr eaLnBrk="1" hangingPunct="1"/>
            <a:r>
              <a:rPr lang="en-US" sz="3200" dirty="0" smtClean="0"/>
              <a:t>Previously – National Fire Alarm Code</a:t>
            </a:r>
          </a:p>
          <a:p>
            <a:pPr eaLnBrk="1" hangingPunct="1"/>
            <a:r>
              <a:rPr lang="en-US" sz="3200" dirty="0" smtClean="0"/>
              <a:t>New Name</a:t>
            </a:r>
          </a:p>
          <a:p>
            <a:pPr lvl="1" eaLnBrk="1" hangingPunct="1"/>
            <a:r>
              <a:rPr lang="en-US" sz="3200" dirty="0" smtClean="0"/>
              <a:t>National Fire Alarm and Signaling Code</a:t>
            </a:r>
          </a:p>
        </p:txBody>
      </p:sp>
      <p:pic>
        <p:nvPicPr>
          <p:cNvPr id="4" name="Picture 2" descr="image002"/>
          <p:cNvPicPr>
            <a:picLocks noChangeAspect="1" noChangeArrowheads="1"/>
          </p:cNvPicPr>
          <p:nvPr/>
        </p:nvPicPr>
        <p:blipFill>
          <a:blip r:embed="rId3" cstate="print"/>
          <a:srcRect/>
          <a:stretch>
            <a:fillRect/>
          </a:stretch>
        </p:blipFill>
        <p:spPr bwMode="auto">
          <a:xfrm>
            <a:off x="6400800" y="3962400"/>
            <a:ext cx="1619847" cy="21002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5812">
                                            <p:txEl>
                                              <p:pRg st="0" end="0"/>
                                            </p:txEl>
                                          </p:spTgt>
                                        </p:tgtEl>
                                        <p:attrNameLst>
                                          <p:attrName>style.visibility</p:attrName>
                                        </p:attrNameLst>
                                      </p:cBhvr>
                                      <p:to>
                                        <p:strVal val="visible"/>
                                      </p:to>
                                    </p:set>
                                    <p:anim calcmode="lin" valueType="num">
                                      <p:cBhvr additive="base">
                                        <p:cTn id="7" dur="500" fill="hold"/>
                                        <p:tgtEl>
                                          <p:spTgt spid="3758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58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5812">
                                            <p:txEl>
                                              <p:pRg st="1" end="1"/>
                                            </p:txEl>
                                          </p:spTgt>
                                        </p:tgtEl>
                                        <p:attrNameLst>
                                          <p:attrName>style.visibility</p:attrName>
                                        </p:attrNameLst>
                                      </p:cBhvr>
                                      <p:to>
                                        <p:strVal val="visible"/>
                                      </p:to>
                                    </p:set>
                                    <p:anim calcmode="lin" valueType="num">
                                      <p:cBhvr additive="base">
                                        <p:cTn id="11" dur="500" fill="hold"/>
                                        <p:tgtEl>
                                          <p:spTgt spid="3758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58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5812">
                                            <p:txEl>
                                              <p:pRg st="2" end="2"/>
                                            </p:txEl>
                                          </p:spTgt>
                                        </p:tgtEl>
                                        <p:attrNameLst>
                                          <p:attrName>style.visibility</p:attrName>
                                        </p:attrNameLst>
                                      </p:cBhvr>
                                      <p:to>
                                        <p:strVal val="visible"/>
                                      </p:to>
                                    </p:set>
                                    <p:anim calcmode="lin" valueType="num">
                                      <p:cBhvr additive="base">
                                        <p:cTn id="15" dur="500" fill="hold"/>
                                        <p:tgtEl>
                                          <p:spTgt spid="3758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58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3600" smtClean="0"/>
              <a:t>Notification Appliances</a:t>
            </a:r>
            <a:br>
              <a:rPr lang="en-US" sz="3600" smtClean="0"/>
            </a:br>
            <a:r>
              <a:rPr lang="en-US" sz="3600" smtClean="0"/>
              <a:t>Chapter 18</a:t>
            </a:r>
          </a:p>
        </p:txBody>
      </p:sp>
      <p:sp>
        <p:nvSpPr>
          <p:cNvPr id="65539" name="Rectangle 3"/>
          <p:cNvSpPr>
            <a:spLocks noGrp="1" noChangeArrowheads="1"/>
          </p:cNvSpPr>
          <p:nvPr>
            <p:ph idx="1"/>
          </p:nvPr>
        </p:nvSpPr>
        <p:spPr/>
        <p:txBody>
          <a:bodyPr/>
          <a:lstStyle/>
          <a:p>
            <a:pPr marL="0" indent="0">
              <a:buFont typeface="Wingdings" pitchFamily="2" charset="2"/>
              <a:buNone/>
            </a:pPr>
            <a:r>
              <a:rPr lang="en-US" b="1" smtClean="0"/>
              <a:t>3.3.2* </a:t>
            </a:r>
            <a:r>
              <a:rPr lang="en-US" smtClean="0"/>
              <a:t>Acoustically Distinguishable Space (ADS). An emergency </a:t>
            </a:r>
            <a:r>
              <a:rPr lang="fr-FR" smtClean="0"/>
              <a:t>communications system notification zone, or subdivision </a:t>
            </a:r>
            <a:r>
              <a:rPr lang="en-US" smtClean="0"/>
              <a:t>thereof, that might be an enclosed or otherwise physically defined space, or that might be distinguished from other spaces because of different acoustical, environmental, or use characteristics, such as reverberation time and ambient sound pressure level. (SIG-NAS)</a:t>
            </a:r>
            <a:endParaRPr lang="en-US" b="1" u="sng"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838200" y="762000"/>
            <a:ext cx="7239000" cy="1044575"/>
          </a:xfrm>
        </p:spPr>
        <p:txBody>
          <a:bodyPr/>
          <a:lstStyle/>
          <a:p>
            <a:pPr eaLnBrk="1" hangingPunct="1"/>
            <a:r>
              <a:rPr lang="en-US" sz="3600" dirty="0" smtClean="0"/>
              <a:t>Emergency Control Functions and Interfaces – Chapter 21</a:t>
            </a:r>
          </a:p>
        </p:txBody>
      </p:sp>
      <p:sp>
        <p:nvSpPr>
          <p:cNvPr id="3" name="Rectangle 2"/>
          <p:cNvSpPr/>
          <p:nvPr/>
        </p:nvSpPr>
        <p:spPr>
          <a:xfrm>
            <a:off x="685800" y="2690813"/>
            <a:ext cx="7772400" cy="1816100"/>
          </a:xfrm>
          <a:prstGeom prst="rect">
            <a:avLst/>
          </a:prstGeom>
        </p:spPr>
        <p:txBody>
          <a:bodyPr>
            <a:spAutoFit/>
          </a:bodyPr>
          <a:lstStyle/>
          <a:p>
            <a:pPr>
              <a:buClr>
                <a:schemeClr val="accent2"/>
              </a:buClr>
              <a:buFont typeface="Wingdings" pitchFamily="2" charset="2"/>
              <a:buChar char="Ø"/>
              <a:defRPr/>
            </a:pPr>
            <a:r>
              <a:rPr lang="en-US" sz="2800" dirty="0"/>
              <a:t>Used to be Fire Safety Functions in Chapter 6</a:t>
            </a:r>
          </a:p>
          <a:p>
            <a:pPr marL="287338" indent="-287338">
              <a:buClr>
                <a:schemeClr val="accent2"/>
              </a:buClr>
              <a:buFont typeface="Wingdings" pitchFamily="2" charset="2"/>
              <a:buChar char="Ø"/>
              <a:defRPr/>
            </a:pPr>
            <a:r>
              <a:rPr lang="en-US" sz="2800" dirty="0"/>
              <a:t>Name changed to include non-fire alarm emergency functions</a:t>
            </a:r>
          </a:p>
          <a:p>
            <a:pPr>
              <a:buClr>
                <a:schemeClr val="accent2"/>
              </a:buClr>
              <a:buFont typeface="Wingdings" pitchFamily="2" charset="2"/>
              <a:buChar char="Ø"/>
              <a:defRPr/>
            </a:pPr>
            <a:r>
              <a:rPr lang="en-US" sz="2800" dirty="0"/>
              <a:t>Includes requirements for elevator recall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600" smtClean="0"/>
              <a:t>Protected Premises </a:t>
            </a:r>
            <a:br>
              <a:rPr lang="en-US" sz="3600" smtClean="0"/>
            </a:br>
            <a:r>
              <a:rPr lang="en-US" sz="3600" smtClean="0"/>
              <a:t>Chapter 23</a:t>
            </a:r>
          </a:p>
        </p:txBody>
      </p:sp>
      <p:sp>
        <p:nvSpPr>
          <p:cNvPr id="191491" name="Rectangle 3"/>
          <p:cNvSpPr>
            <a:spLocks noGrp="1" noChangeArrowheads="1"/>
          </p:cNvSpPr>
          <p:nvPr>
            <p:ph idx="1"/>
          </p:nvPr>
        </p:nvSpPr>
        <p:spPr/>
        <p:txBody>
          <a:bodyPr/>
          <a:lstStyle/>
          <a:p>
            <a:pPr eaLnBrk="1" hangingPunct="1"/>
            <a:r>
              <a:rPr lang="en-US" dirty="0" smtClean="0"/>
              <a:t>All voice communications material has been moved from chapter 6 and placed in chapter 24</a:t>
            </a:r>
          </a:p>
          <a:p>
            <a:pPr eaLnBrk="1" hangingPunct="1"/>
            <a:r>
              <a:rPr lang="en-US" dirty="0" smtClean="0"/>
              <a:t>Fire Safety Functions have also moved from chapter 6 and are now in chapter 21</a:t>
            </a:r>
          </a:p>
          <a:p>
            <a:pPr lvl="1" eaLnBrk="1" hangingPunct="1"/>
            <a:r>
              <a:rPr lang="en-US" dirty="0" smtClean="0"/>
              <a:t>Generalizes material in chapter 21 and allows for both fire alarm and mass notification correlation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 calcmode="lin" valueType="num">
                                      <p:cBhvr additive="base">
                                        <p:cTn id="17" dur="500" fill="hold"/>
                                        <p:tgtEl>
                                          <p:spTgt spid="1914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1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3600" smtClean="0"/>
              <a:t>Protected Premises </a:t>
            </a:r>
            <a:br>
              <a:rPr lang="en-US" sz="3600" smtClean="0"/>
            </a:br>
            <a:r>
              <a:rPr lang="en-US" sz="3600" smtClean="0"/>
              <a:t>Chapter 23</a:t>
            </a:r>
          </a:p>
        </p:txBody>
      </p:sp>
      <p:sp>
        <p:nvSpPr>
          <p:cNvPr id="333827" name="Rectangle 3"/>
          <p:cNvSpPr>
            <a:spLocks noGrp="1" noChangeArrowheads="1"/>
          </p:cNvSpPr>
          <p:nvPr>
            <p:ph idx="1"/>
          </p:nvPr>
        </p:nvSpPr>
        <p:spPr/>
        <p:txBody>
          <a:bodyPr/>
          <a:lstStyle/>
          <a:p>
            <a:pPr eaLnBrk="1" hangingPunct="1"/>
            <a:r>
              <a:rPr lang="en-US" smtClean="0"/>
              <a:t>Requirements for combination systems revised </a:t>
            </a:r>
          </a:p>
          <a:p>
            <a:pPr lvl="1" eaLnBrk="1" hangingPunct="1"/>
            <a:r>
              <a:rPr lang="en-US" sz="2400" smtClean="0"/>
              <a:t>Sharing wiring for robust systems will be easier</a:t>
            </a:r>
          </a:p>
          <a:p>
            <a:pPr eaLnBrk="1" hangingPunct="1"/>
            <a:r>
              <a:rPr lang="en-US" smtClean="0"/>
              <a:t>Language added to Annex confirming that the Chapter is applicable to fire alarm systems used for mass notification.</a:t>
            </a:r>
          </a:p>
          <a:p>
            <a:pPr eaLnBrk="1" hangingPunct="1"/>
            <a:r>
              <a:rPr lang="en-US" smtClean="0"/>
              <a:t>Language revised to not limit application to fire emergencies only.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 calcmode="lin" valueType="num">
                                      <p:cBhvr additive="base">
                                        <p:cTn id="7" dur="500" fill="hold"/>
                                        <p:tgtEl>
                                          <p:spTgt spid="333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38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anim calcmode="lin" valueType="num">
                                      <p:cBhvr additive="base">
                                        <p:cTn id="11" dur="500" fill="hold"/>
                                        <p:tgtEl>
                                          <p:spTgt spid="3338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38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3827">
                                            <p:txEl>
                                              <p:pRg st="2" end="2"/>
                                            </p:txEl>
                                          </p:spTgt>
                                        </p:tgtEl>
                                        <p:attrNameLst>
                                          <p:attrName>style.visibility</p:attrName>
                                        </p:attrNameLst>
                                      </p:cBhvr>
                                      <p:to>
                                        <p:strVal val="visible"/>
                                      </p:to>
                                    </p:set>
                                    <p:anim calcmode="lin" valueType="num">
                                      <p:cBhvr additive="base">
                                        <p:cTn id="15" dur="500" fill="hold"/>
                                        <p:tgtEl>
                                          <p:spTgt spid="3338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382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3827">
                                            <p:txEl>
                                              <p:pRg st="3" end="3"/>
                                            </p:txEl>
                                          </p:spTgt>
                                        </p:tgtEl>
                                        <p:attrNameLst>
                                          <p:attrName>style.visibility</p:attrName>
                                        </p:attrNameLst>
                                      </p:cBhvr>
                                      <p:to>
                                        <p:strVal val="visible"/>
                                      </p:to>
                                    </p:set>
                                    <p:anim calcmode="lin" valueType="num">
                                      <p:cBhvr additive="base">
                                        <p:cTn id="19" dur="500" fill="hold"/>
                                        <p:tgtEl>
                                          <p:spTgt spid="3338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38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600" smtClean="0"/>
              <a:t>Supervising Station Fire Alarm Systems – Chapter 26</a:t>
            </a:r>
          </a:p>
        </p:txBody>
      </p:sp>
      <p:sp>
        <p:nvSpPr>
          <p:cNvPr id="72707" name="Rectangle 3"/>
          <p:cNvSpPr>
            <a:spLocks noGrp="1" noChangeArrowheads="1"/>
          </p:cNvSpPr>
          <p:nvPr>
            <p:ph idx="1"/>
          </p:nvPr>
        </p:nvSpPr>
        <p:spPr/>
        <p:txBody>
          <a:bodyPr/>
          <a:lstStyle/>
          <a:p>
            <a:pPr eaLnBrk="1" hangingPunct="1">
              <a:buFont typeface="Wingdings" pitchFamily="2" charset="2"/>
              <a:buNone/>
            </a:pPr>
            <a:r>
              <a:rPr lang="en-US" dirty="0" smtClean="0"/>
              <a:t>26.6.3.2.1.4 Transmission Channels.</a:t>
            </a:r>
          </a:p>
          <a:p>
            <a:pPr eaLnBrk="1" hangingPunct="1">
              <a:buFont typeface="Wingdings" pitchFamily="2" charset="2"/>
              <a:buNone/>
            </a:pPr>
            <a:r>
              <a:rPr lang="en-US" dirty="0" smtClean="0"/>
              <a:t>	(A)*  A system employing a DACT shall employ one telephone line (number). In addition, one of the following transmission means shall be employed:  </a:t>
            </a:r>
            <a:endParaRPr lang="en-US" sz="24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3600" smtClean="0"/>
              <a:t>Supervising Station Fire Alarm Systems – Chapter 26</a:t>
            </a:r>
          </a:p>
        </p:txBody>
      </p:sp>
      <p:sp>
        <p:nvSpPr>
          <p:cNvPr id="73731" name="Rectangle 3"/>
          <p:cNvSpPr>
            <a:spLocks noGrp="1" noChangeArrowheads="1"/>
          </p:cNvSpPr>
          <p:nvPr>
            <p:ph idx="1"/>
          </p:nvPr>
        </p:nvSpPr>
        <p:spPr/>
        <p:txBody>
          <a:bodyPr/>
          <a:lstStyle/>
          <a:p>
            <a:pPr lvl="1" eaLnBrk="1" hangingPunct="1">
              <a:buFont typeface="Wingdings" pitchFamily="2" charset="2"/>
              <a:buNone/>
            </a:pPr>
            <a:r>
              <a:rPr lang="en-US" sz="2800" dirty="0" smtClean="0"/>
              <a:t>(1) A second telephone line (number)</a:t>
            </a:r>
          </a:p>
          <a:p>
            <a:pPr lvl="1" eaLnBrk="1" hangingPunct="1">
              <a:buFont typeface="Wingdings" pitchFamily="2" charset="2"/>
              <a:buNone/>
            </a:pPr>
            <a:r>
              <a:rPr lang="en-US" sz="2800" dirty="0" smtClean="0"/>
              <a:t>(2) A cellular telephone connection</a:t>
            </a:r>
          </a:p>
          <a:p>
            <a:pPr lvl="1" eaLnBrk="1" hangingPunct="1">
              <a:buFont typeface="Wingdings" pitchFamily="2" charset="2"/>
              <a:buNone/>
            </a:pPr>
            <a:r>
              <a:rPr lang="en-US" sz="2800" dirty="0" smtClean="0"/>
              <a:t>(3) A one-way radio system</a:t>
            </a:r>
          </a:p>
          <a:p>
            <a:pPr lvl="1" eaLnBrk="1" hangingPunct="1">
              <a:buFont typeface="Wingdings" pitchFamily="2" charset="2"/>
              <a:buNone/>
            </a:pPr>
            <a:r>
              <a:rPr lang="en-US" sz="2800" dirty="0" smtClean="0"/>
              <a:t>(4) A one-way private radio alarm system</a:t>
            </a:r>
          </a:p>
          <a:p>
            <a:pPr lvl="1" eaLnBrk="1" hangingPunct="1">
              <a:buFont typeface="Wingdings" pitchFamily="2" charset="2"/>
              <a:buNone/>
            </a:pPr>
            <a:r>
              <a:rPr lang="en-US" sz="2800" dirty="0" smtClean="0"/>
              <a:t>(5) A private microwave radio system</a:t>
            </a:r>
          </a:p>
          <a:p>
            <a:pPr lvl="1" eaLnBrk="1" hangingPunct="1">
              <a:buFont typeface="Wingdings" pitchFamily="2" charset="2"/>
              <a:buNone/>
            </a:pPr>
            <a:r>
              <a:rPr lang="en-US" sz="2800" dirty="0" smtClean="0"/>
              <a:t>(6) A two-way RF multiplex system</a:t>
            </a:r>
          </a:p>
          <a:p>
            <a:pPr lvl="1" eaLnBrk="1" hangingPunct="1">
              <a:buFont typeface="Wingdings" pitchFamily="2" charset="2"/>
              <a:buNone/>
            </a:pPr>
            <a:r>
              <a:rPr lang="en-US" sz="2800" dirty="0" smtClean="0"/>
              <a:t>(7) A transmission means complying with 26.6.3.1</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p:txBody>
          <a:bodyPr/>
          <a:lstStyle/>
          <a:p>
            <a:pPr eaLnBrk="1" hangingPunct="1"/>
            <a:r>
              <a:rPr lang="en-US" sz="3600" smtClean="0"/>
              <a:t>Supervising Station Fire Alarm Systems – Chapter 26</a:t>
            </a:r>
          </a:p>
        </p:txBody>
      </p:sp>
      <p:sp>
        <p:nvSpPr>
          <p:cNvPr id="74755" name="Rectangle 4"/>
          <p:cNvSpPr>
            <a:spLocks noGrp="1" noChangeArrowheads="1"/>
          </p:cNvSpPr>
          <p:nvPr>
            <p:ph idx="1"/>
          </p:nvPr>
        </p:nvSpPr>
        <p:spPr>
          <a:xfrm>
            <a:off x="457200" y="1828800"/>
            <a:ext cx="8458200" cy="4038600"/>
          </a:xfrm>
        </p:spPr>
        <p:txBody>
          <a:bodyPr/>
          <a:lstStyle/>
          <a:p>
            <a:pPr marL="0" indent="0" eaLnBrk="1" hangingPunct="1">
              <a:lnSpc>
                <a:spcPct val="90000"/>
              </a:lnSpc>
              <a:buFont typeface="Wingdings" pitchFamily="2" charset="2"/>
              <a:buNone/>
            </a:pPr>
            <a:r>
              <a:rPr lang="en-US" b="1" dirty="0" smtClean="0"/>
              <a:t>26.6.3.1.4 Communications Integrity</a:t>
            </a:r>
          </a:p>
          <a:p>
            <a:pPr marL="0" indent="0" eaLnBrk="1" hangingPunct="1">
              <a:lnSpc>
                <a:spcPct val="90000"/>
              </a:lnSpc>
              <a:buFontTx/>
              <a:buNone/>
            </a:pPr>
            <a:r>
              <a:rPr lang="en-US" dirty="0" smtClean="0"/>
              <a:t>Provision shall be made to monitor the integrity of the transmission technology and its communications path. The following requirements shall apply:</a:t>
            </a:r>
          </a:p>
          <a:p>
            <a:pPr marL="0" indent="0" eaLnBrk="1" hangingPunct="1">
              <a:lnSpc>
                <a:spcPct val="90000"/>
              </a:lnSpc>
              <a:buFont typeface="Wingdings" pitchFamily="2" charset="2"/>
              <a:buNone/>
            </a:pPr>
            <a:r>
              <a:rPr lang="en-US" dirty="0" smtClean="0"/>
              <a:t>(1) Any failure shall be annunciated at the supervising station within 5 minutes of the failure. (2) If communications cannot be established with the supervising station, an indication of this failure to communicate shall be annunciated at the protected premises.</a:t>
            </a:r>
          </a:p>
          <a:p>
            <a:pPr marL="0" indent="0" eaLnBrk="1" hangingPunct="1">
              <a:lnSpc>
                <a:spcPct val="90000"/>
              </a:lnSpc>
              <a:buFontTx/>
              <a:buNone/>
            </a:pPr>
            <a:endParaRPr lang="en-US"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p:txBody>
          <a:bodyPr/>
          <a:lstStyle/>
          <a:p>
            <a:pPr eaLnBrk="1" hangingPunct="1"/>
            <a:r>
              <a:rPr lang="en-US" sz="3600" smtClean="0"/>
              <a:t>Supervising Station Fire Alarm Systems – Chapter 26</a:t>
            </a:r>
          </a:p>
        </p:txBody>
      </p:sp>
      <p:sp>
        <p:nvSpPr>
          <p:cNvPr id="75779" name="Rectangle 4"/>
          <p:cNvSpPr>
            <a:spLocks noGrp="1" noChangeArrowheads="1"/>
          </p:cNvSpPr>
          <p:nvPr>
            <p:ph idx="1"/>
          </p:nvPr>
        </p:nvSpPr>
        <p:spPr>
          <a:xfrm>
            <a:off x="457200" y="1905000"/>
            <a:ext cx="8229600" cy="2743200"/>
          </a:xfrm>
        </p:spPr>
        <p:txBody>
          <a:bodyPr/>
          <a:lstStyle/>
          <a:p>
            <a:pPr marL="0" indent="0" eaLnBrk="1" hangingPunct="1">
              <a:lnSpc>
                <a:spcPct val="90000"/>
              </a:lnSpc>
              <a:buFontTx/>
              <a:buNone/>
            </a:pPr>
            <a:r>
              <a:rPr lang="en-US" smtClean="0"/>
              <a:t>(3) If a portion of the communications path cannot be monitored for integrity, a redundant communications path shall be provided.</a:t>
            </a:r>
          </a:p>
          <a:p>
            <a:pPr marL="0" indent="0" eaLnBrk="1" hangingPunct="1">
              <a:lnSpc>
                <a:spcPct val="90000"/>
              </a:lnSpc>
              <a:buFontTx/>
              <a:buNone/>
            </a:pPr>
            <a:r>
              <a:rPr lang="en-US" smtClean="0"/>
              <a:t>(4) Provision shall be made to monitor the integrity of the redundant communications path.</a:t>
            </a:r>
          </a:p>
          <a:p>
            <a:pPr marL="0" indent="0" eaLnBrk="1" hangingPunct="1">
              <a:lnSpc>
                <a:spcPct val="90000"/>
              </a:lnSpc>
              <a:buFontTx/>
              <a:buNone/>
            </a:pPr>
            <a:r>
              <a:rPr lang="en-US" smtClean="0"/>
              <a:t>(5) Failure of both the primary and redundant communications paths shall be annunciated at the supervising station within not more than 24 hours of the failure.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74675" y="460375"/>
            <a:ext cx="8001000" cy="1216025"/>
          </a:xfrm>
        </p:spPr>
        <p:txBody>
          <a:bodyPr/>
          <a:lstStyle/>
          <a:p>
            <a:pPr eaLnBrk="1" hangingPunct="1"/>
            <a:r>
              <a:rPr lang="en-US" sz="3600" smtClean="0"/>
              <a:t>Single- and Multiple-Station Alarms and Household Fire Alarm Systems – Chapter 29</a:t>
            </a:r>
          </a:p>
        </p:txBody>
      </p:sp>
      <p:sp>
        <p:nvSpPr>
          <p:cNvPr id="79875" name="Rectangle 3"/>
          <p:cNvSpPr>
            <a:spLocks noGrp="1" noChangeArrowheads="1"/>
          </p:cNvSpPr>
          <p:nvPr>
            <p:ph idx="1"/>
          </p:nvPr>
        </p:nvSpPr>
        <p:spPr>
          <a:xfrm>
            <a:off x="457200" y="2286000"/>
            <a:ext cx="8229600" cy="4495800"/>
          </a:xfrm>
        </p:spPr>
        <p:txBody>
          <a:bodyPr/>
          <a:lstStyle/>
          <a:p>
            <a:pPr eaLnBrk="1" hangingPunct="1"/>
            <a:r>
              <a:rPr lang="en-US" b="1" dirty="0" smtClean="0"/>
              <a:t>29.3.7.1*</a:t>
            </a:r>
            <a:r>
              <a:rPr lang="en-US" dirty="0" smtClean="0"/>
              <a:t> Where notification for the hearing impaired is required by governing laws, codes or standards, or where otherwise provided in sleeping rooms occupied by people with mild to severe hearing loss, a low frequency alarm signal shall be provided. The low frequency alarm signal output shall comply with the following:</a:t>
            </a:r>
            <a:endParaRPr lang="en-US" sz="2000"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74675" y="460375"/>
            <a:ext cx="8001000" cy="1216025"/>
          </a:xfrm>
        </p:spPr>
        <p:txBody>
          <a:bodyPr/>
          <a:lstStyle/>
          <a:p>
            <a:pPr eaLnBrk="1" hangingPunct="1"/>
            <a:r>
              <a:rPr lang="en-US" sz="3600" smtClean="0"/>
              <a:t>Single- and Multiple-Station Alarms and Household Fire Alarm Systems – Chapter 29</a:t>
            </a:r>
          </a:p>
        </p:txBody>
      </p:sp>
      <p:sp>
        <p:nvSpPr>
          <p:cNvPr id="80899" name="Rectangle 3"/>
          <p:cNvSpPr>
            <a:spLocks noGrp="1" noChangeArrowheads="1"/>
          </p:cNvSpPr>
          <p:nvPr>
            <p:ph idx="1"/>
          </p:nvPr>
        </p:nvSpPr>
        <p:spPr>
          <a:xfrm>
            <a:off x="457200" y="2133600"/>
            <a:ext cx="8229600" cy="4495800"/>
          </a:xfrm>
        </p:spPr>
        <p:txBody>
          <a:bodyPr/>
          <a:lstStyle/>
          <a:p>
            <a:pPr lvl="1" eaLnBrk="1" hangingPunct="1"/>
            <a:r>
              <a:rPr lang="en-US" sz="2800" smtClean="0"/>
              <a:t>(1) The alarm signal shall be a square wave or provide equivalent awakening ability.</a:t>
            </a:r>
          </a:p>
          <a:p>
            <a:pPr lvl="1" eaLnBrk="1" hangingPunct="1"/>
            <a:r>
              <a:rPr lang="en-US" sz="2800" dirty="0" smtClean="0"/>
              <a:t>(2)* The wave shall have a fundamental frequency of 520 Hz + / - 10% .</a:t>
            </a:r>
          </a:p>
          <a:p>
            <a:pPr lvl="1" eaLnBrk="1" hangingPunct="1"/>
            <a:r>
              <a:rPr lang="en-US" sz="2800" dirty="0" smtClean="0"/>
              <a:t>(3) The minimum sound level at the pillow shall be 75 </a:t>
            </a:r>
            <a:r>
              <a:rPr lang="en-US" sz="2800" dirty="0" err="1" smtClean="0"/>
              <a:t>dBA</a:t>
            </a:r>
            <a:r>
              <a:rPr lang="en-US" sz="2800" dirty="0" smtClean="0"/>
              <a:t>, or 15 dB above the ambient noise level, whichever is greater.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457200"/>
            <a:ext cx="7772400" cy="1371600"/>
          </a:xfrm>
        </p:spPr>
        <p:txBody>
          <a:bodyPr/>
          <a:lstStyle/>
          <a:p>
            <a:pPr eaLnBrk="1" hangingPunct="1"/>
            <a:r>
              <a:rPr lang="en-US" sz="3600" dirty="0" smtClean="0"/>
              <a:t>What is changing in 2010 of 72?</a:t>
            </a:r>
          </a:p>
        </p:txBody>
      </p:sp>
      <p:pic>
        <p:nvPicPr>
          <p:cNvPr id="3" name="Picture 2" descr="image002"/>
          <p:cNvPicPr>
            <a:picLocks noChangeAspect="1" noChangeArrowheads="1"/>
          </p:cNvPicPr>
          <p:nvPr/>
        </p:nvPicPr>
        <p:blipFill>
          <a:blip r:embed="rId3" cstate="print"/>
          <a:srcRect/>
          <a:stretch>
            <a:fillRect/>
          </a:stretch>
        </p:blipFill>
        <p:spPr bwMode="auto">
          <a:xfrm>
            <a:off x="5486400" y="3048000"/>
            <a:ext cx="2174489" cy="2819400"/>
          </a:xfrm>
          <a:prstGeom prst="rect">
            <a:avLst/>
          </a:prstGeom>
          <a:noFill/>
          <a:ln w="9525">
            <a:noFill/>
            <a:miter lim="800000"/>
            <a:headEnd/>
            <a:tailEnd/>
          </a:ln>
        </p:spPr>
      </p:pic>
      <p:pic>
        <p:nvPicPr>
          <p:cNvPr id="193538" name="Picture 2" descr="http://www.ohiofiretraining.com/images/nfpa7207.jpg"/>
          <p:cNvPicPr>
            <a:picLocks noChangeAspect="1" noChangeArrowheads="1"/>
          </p:cNvPicPr>
          <p:nvPr/>
        </p:nvPicPr>
        <p:blipFill>
          <a:blip r:embed="rId4" cstate="print"/>
          <a:srcRect/>
          <a:stretch>
            <a:fillRect/>
          </a:stretch>
        </p:blipFill>
        <p:spPr bwMode="auto">
          <a:xfrm>
            <a:off x="1371599" y="3048000"/>
            <a:ext cx="2149793" cy="2819400"/>
          </a:xfrm>
          <a:prstGeom prst="rect">
            <a:avLst/>
          </a:prstGeom>
          <a:noFill/>
        </p:spPr>
      </p:pic>
      <p:sp>
        <p:nvSpPr>
          <p:cNvPr id="5" name="Striped Right Arrow 4"/>
          <p:cNvSpPr/>
          <p:nvPr/>
        </p:nvSpPr>
        <p:spPr bwMode="auto">
          <a:xfrm>
            <a:off x="3657600" y="4038600"/>
            <a:ext cx="1676400" cy="9144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p:txBody>
          <a:bodyPr/>
          <a:lstStyle/>
          <a:p>
            <a:pPr eaLnBrk="1" hangingPunct="1"/>
            <a:r>
              <a:rPr lang="en-US" sz="3600" smtClean="0"/>
              <a:t>Mass Notification and NFPA</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600" dirty="0" smtClean="0"/>
              <a:t>Chapter reference for MNS in</a:t>
            </a:r>
            <a:br>
              <a:rPr lang="en-US" sz="3600" dirty="0" smtClean="0"/>
            </a:br>
            <a:r>
              <a:rPr lang="en-US" sz="3600" dirty="0" smtClean="0"/>
              <a:t>NFPA 72, 2007</a:t>
            </a:r>
          </a:p>
        </p:txBody>
      </p:sp>
      <p:sp>
        <p:nvSpPr>
          <p:cNvPr id="88067" name="Rectangle 3"/>
          <p:cNvSpPr>
            <a:spLocks noGrp="1" noChangeArrowheads="1"/>
          </p:cNvSpPr>
          <p:nvPr>
            <p:ph idx="1"/>
          </p:nvPr>
        </p:nvSpPr>
        <p:spPr/>
        <p:txBody>
          <a:bodyPr/>
          <a:lstStyle/>
          <a:p>
            <a:pPr eaLnBrk="1" hangingPunct="1">
              <a:buFont typeface="Wingdings" pitchFamily="2" charset="2"/>
              <a:buNone/>
            </a:pPr>
            <a:r>
              <a:rPr lang="en-US" dirty="0" smtClean="0"/>
              <a:t>Chapters 4 thru 11 currently ends with:</a:t>
            </a:r>
          </a:p>
          <a:p>
            <a:pPr lvl="1" eaLnBrk="1" hangingPunct="1">
              <a:buFont typeface="Wingdings" pitchFamily="2" charset="2"/>
              <a:buNone/>
            </a:pPr>
            <a:r>
              <a:rPr lang="en-US" b="1" dirty="0" smtClean="0"/>
              <a:t>Mass Notification Systems. </a:t>
            </a:r>
            <a:r>
              <a:rPr lang="en-US" dirty="0" smtClean="0"/>
              <a:t>See Annex 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3600" smtClean="0"/>
              <a:t>NFPA and Mass Notification</a:t>
            </a:r>
          </a:p>
        </p:txBody>
      </p:sp>
      <p:sp>
        <p:nvSpPr>
          <p:cNvPr id="90116" name="Rectangle 3"/>
          <p:cNvSpPr>
            <a:spLocks noGrp="1" noChangeArrowheads="1"/>
          </p:cNvSpPr>
          <p:nvPr>
            <p:ph idx="1"/>
          </p:nvPr>
        </p:nvSpPr>
        <p:spPr/>
        <p:txBody>
          <a:bodyPr/>
          <a:lstStyle/>
          <a:p>
            <a:pPr marL="0" indent="0" eaLnBrk="1" hangingPunct="1">
              <a:buFontTx/>
              <a:buNone/>
              <a:defRPr/>
            </a:pPr>
            <a:r>
              <a:rPr lang="en-US" dirty="0" smtClean="0"/>
              <a:t>NFPA 72, 2007 Annex E, Mass Notification Systems replaced by Chapter 24 </a:t>
            </a:r>
            <a:r>
              <a:rPr lang="en-US" b="1" dirty="0" smtClean="0"/>
              <a:t>Emergency</a:t>
            </a:r>
          </a:p>
          <a:p>
            <a:pPr eaLnBrk="1" hangingPunct="1">
              <a:buFontTx/>
              <a:buNone/>
              <a:defRPr/>
            </a:pPr>
            <a:r>
              <a:rPr lang="en-US" b="1" dirty="0" smtClean="0"/>
              <a:t>Communications Systems</a:t>
            </a:r>
          </a:p>
          <a:p>
            <a:pPr eaLnBrk="1" hangingPunct="1">
              <a:defRPr/>
            </a:pPr>
            <a:r>
              <a:rPr lang="en-US" dirty="0" smtClean="0"/>
              <a:t>Content from 2007 edition Chapter 6, Protected Premises Fire Alarm Systems</a:t>
            </a:r>
          </a:p>
          <a:p>
            <a:pPr lvl="1" eaLnBrk="1" hangingPunct="1">
              <a:defRPr/>
            </a:pPr>
            <a:r>
              <a:rPr lang="en-US" sz="2400" dirty="0" smtClean="0"/>
              <a:t>Emergency Voice Alarm Communications</a:t>
            </a:r>
          </a:p>
          <a:p>
            <a:pPr lvl="1" eaLnBrk="1" hangingPunct="1">
              <a:defRPr/>
            </a:pPr>
            <a:r>
              <a:rPr lang="en-US" sz="2400" dirty="0" smtClean="0"/>
              <a:t>Two-Way Communication Service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z="3600" smtClean="0"/>
              <a:t>NFPA and Mass Notification</a:t>
            </a:r>
          </a:p>
        </p:txBody>
      </p:sp>
      <p:sp>
        <p:nvSpPr>
          <p:cNvPr id="95235" name="Rectangle 3"/>
          <p:cNvSpPr>
            <a:spLocks noGrp="1" noChangeArrowheads="1"/>
          </p:cNvSpPr>
          <p:nvPr>
            <p:ph idx="1"/>
          </p:nvPr>
        </p:nvSpPr>
        <p:spPr>
          <a:xfrm>
            <a:off x="566738" y="1752600"/>
            <a:ext cx="8272462" cy="4267200"/>
          </a:xfrm>
        </p:spPr>
        <p:txBody>
          <a:bodyPr/>
          <a:lstStyle/>
          <a:p>
            <a:pPr marL="0" indent="0" eaLnBrk="1" hangingPunct="1">
              <a:buFontTx/>
              <a:buNone/>
              <a:defRPr/>
            </a:pPr>
            <a:r>
              <a:rPr lang="en-US" dirty="0" smtClean="0"/>
              <a:t>Chapter 24 Emergency Communications Systems </a:t>
            </a:r>
          </a:p>
          <a:p>
            <a:pPr eaLnBrk="1" hangingPunct="1">
              <a:buFont typeface="Wingdings" pitchFamily="2" charset="2"/>
              <a:buNone/>
              <a:defRPr/>
            </a:pPr>
            <a:r>
              <a:rPr lang="en-US" b="1" dirty="0" smtClean="0"/>
              <a:t>24.1 Introduction</a:t>
            </a:r>
          </a:p>
          <a:p>
            <a:pPr marL="457200" lvl="1" indent="14288" eaLnBrk="1" hangingPunct="1">
              <a:buFont typeface="Wingdings" pitchFamily="2" charset="2"/>
              <a:buNone/>
              <a:defRPr/>
            </a:pPr>
            <a:r>
              <a:rPr lang="en-US" dirty="0" smtClean="0"/>
              <a:t>Emergency Communications Systems (ECS) shall consist of two classifications of systems, one-way and two-way.</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3600" smtClean="0"/>
              <a:t>NFPA and Mass Notification</a:t>
            </a:r>
          </a:p>
        </p:txBody>
      </p:sp>
      <p:sp>
        <p:nvSpPr>
          <p:cNvPr id="96259" name="Rectangle 3"/>
          <p:cNvSpPr>
            <a:spLocks noGrp="1" noChangeArrowheads="1"/>
          </p:cNvSpPr>
          <p:nvPr>
            <p:ph idx="1"/>
          </p:nvPr>
        </p:nvSpPr>
        <p:spPr>
          <a:xfrm>
            <a:off x="566738" y="1752600"/>
            <a:ext cx="8348662" cy="4267200"/>
          </a:xfrm>
        </p:spPr>
        <p:txBody>
          <a:bodyPr/>
          <a:lstStyle/>
          <a:p>
            <a:pPr eaLnBrk="1" hangingPunct="1">
              <a:buFontTx/>
              <a:buNone/>
              <a:defRPr/>
            </a:pPr>
            <a:r>
              <a:rPr lang="en-US" dirty="0" smtClean="0"/>
              <a:t>Chapter 24 Emergency Communications Systems </a:t>
            </a:r>
          </a:p>
          <a:p>
            <a:pPr marL="0" indent="0" eaLnBrk="1" hangingPunct="1">
              <a:buFont typeface="Wingdings" pitchFamily="2" charset="2"/>
              <a:buNone/>
              <a:defRPr/>
            </a:pPr>
            <a:r>
              <a:rPr lang="en-US" b="1" dirty="0" smtClean="0"/>
              <a:t>24.2  One-Way Emergency Communications Systems</a:t>
            </a:r>
          </a:p>
          <a:p>
            <a:pPr marL="0" indent="0" eaLnBrk="1" hangingPunct="1">
              <a:buFont typeface="Wingdings" pitchFamily="2" charset="2"/>
              <a:buNone/>
              <a:defRPr/>
            </a:pPr>
            <a:r>
              <a:rPr lang="en-US" b="1" dirty="0" smtClean="0"/>
              <a:t>24.2.1  In-Building Emergency Voice/Alarm Communications Systems</a:t>
            </a:r>
          </a:p>
          <a:p>
            <a:pPr marL="0" indent="0" eaLnBrk="1" hangingPunct="1">
              <a:buFont typeface="Wingdings" pitchFamily="2" charset="2"/>
              <a:buNone/>
              <a:defRPr/>
            </a:pPr>
            <a:r>
              <a:rPr lang="en-US" b="1" dirty="0" smtClean="0"/>
              <a:t>24.2.1.1* </a:t>
            </a:r>
            <a:r>
              <a:rPr lang="en-US" dirty="0" smtClean="0"/>
              <a:t>Section 24.2.1 shall be used in the design and application of emergency voice/alarm communications for fire alarm systems.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3600" smtClean="0"/>
              <a:t>NFPA and Mass Notification</a:t>
            </a:r>
          </a:p>
        </p:txBody>
      </p:sp>
      <p:sp>
        <p:nvSpPr>
          <p:cNvPr id="97283" name="Rectangle 3"/>
          <p:cNvSpPr>
            <a:spLocks noGrp="1" noChangeArrowheads="1"/>
          </p:cNvSpPr>
          <p:nvPr>
            <p:ph idx="1"/>
          </p:nvPr>
        </p:nvSpPr>
        <p:spPr>
          <a:xfrm>
            <a:off x="566738" y="1752600"/>
            <a:ext cx="8348662" cy="4267200"/>
          </a:xfrm>
        </p:spPr>
        <p:txBody>
          <a:bodyPr/>
          <a:lstStyle/>
          <a:p>
            <a:pPr eaLnBrk="1" hangingPunct="1">
              <a:buFontTx/>
              <a:buNone/>
              <a:defRPr/>
            </a:pPr>
            <a:r>
              <a:rPr lang="en-US" dirty="0" smtClean="0"/>
              <a:t>Chapter 24 Emergency Communications Systems </a:t>
            </a:r>
          </a:p>
          <a:p>
            <a:pPr marL="0" indent="0" eaLnBrk="1" hangingPunct="1">
              <a:buFont typeface="Wingdings" pitchFamily="2" charset="2"/>
              <a:buNone/>
              <a:defRPr/>
            </a:pPr>
            <a:r>
              <a:rPr lang="en-US" b="1" dirty="0" smtClean="0"/>
              <a:t>24.2.1.8  Priority.</a:t>
            </a:r>
          </a:p>
          <a:p>
            <a:pPr marL="0" indent="0" eaLnBrk="1" hangingPunct="1">
              <a:buFont typeface="Wingdings" pitchFamily="2" charset="2"/>
              <a:buNone/>
              <a:defRPr/>
            </a:pPr>
            <a:r>
              <a:rPr lang="en-US" b="1" dirty="0" smtClean="0"/>
              <a:t>24.2.1.8.1 </a:t>
            </a:r>
            <a:r>
              <a:rPr lang="en-US" dirty="0" smtClean="0"/>
              <a:t>When the fire alarm system has been activated, and mass notification has been given priority, an audible and visible indication shall be provided at the building fire alarm control unit.</a:t>
            </a:r>
          </a:p>
          <a:p>
            <a:pPr marL="0" indent="0" eaLnBrk="1" hangingPunct="1">
              <a:buFont typeface="Wingdings" pitchFamily="2" charset="2"/>
              <a:buNone/>
              <a:defRPr/>
            </a:pPr>
            <a:r>
              <a:rPr lang="en-US" b="1" dirty="0" smtClean="0"/>
              <a:t>24.2.1.8.2 </a:t>
            </a:r>
            <a:r>
              <a:rPr lang="en-US" dirty="0" smtClean="0"/>
              <a:t>The fire alarm system shall not automatically override emergency mass notification messages.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3600" smtClean="0"/>
              <a:t>NFPA and Mass Notification</a:t>
            </a:r>
          </a:p>
        </p:txBody>
      </p:sp>
      <p:sp>
        <p:nvSpPr>
          <p:cNvPr id="98307" name="Rectangle 3"/>
          <p:cNvSpPr>
            <a:spLocks noGrp="1" noChangeArrowheads="1"/>
          </p:cNvSpPr>
          <p:nvPr>
            <p:ph idx="1"/>
          </p:nvPr>
        </p:nvSpPr>
        <p:spPr>
          <a:xfrm>
            <a:off x="566738" y="1752600"/>
            <a:ext cx="8348662" cy="4267200"/>
          </a:xfrm>
        </p:spPr>
        <p:txBody>
          <a:bodyPr/>
          <a:lstStyle/>
          <a:p>
            <a:pPr eaLnBrk="1" hangingPunct="1">
              <a:buFontTx/>
              <a:buNone/>
              <a:defRPr/>
            </a:pPr>
            <a:r>
              <a:rPr lang="en-US" dirty="0" smtClean="0"/>
              <a:t>Chapter 24 Emergency Communications Systems </a:t>
            </a:r>
          </a:p>
          <a:p>
            <a:pPr marL="0" indent="0" eaLnBrk="1" hangingPunct="1">
              <a:buFont typeface="Wingdings" pitchFamily="2" charset="2"/>
              <a:buNone/>
              <a:defRPr/>
            </a:pPr>
            <a:r>
              <a:rPr lang="en-US" b="1" dirty="0" smtClean="0"/>
              <a:t>24.2.1.11*  Relocation and Partial Evacuation. </a:t>
            </a:r>
            <a:r>
              <a:rPr lang="en-US" dirty="0" smtClean="0"/>
              <a:t>The requirements of 24.2.1.11 shall apply only to systems used for relocation or partial evacuation.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3600" dirty="0" smtClean="0"/>
              <a:t>NFPA and Mass Notification</a:t>
            </a:r>
          </a:p>
        </p:txBody>
      </p:sp>
      <p:sp>
        <p:nvSpPr>
          <p:cNvPr id="94211" name="Rectangle 3"/>
          <p:cNvSpPr>
            <a:spLocks noGrp="1" noChangeArrowheads="1"/>
          </p:cNvSpPr>
          <p:nvPr>
            <p:ph idx="1"/>
          </p:nvPr>
        </p:nvSpPr>
        <p:spPr/>
        <p:txBody>
          <a:bodyPr/>
          <a:lstStyle/>
          <a:p>
            <a:pPr eaLnBrk="1" hangingPunct="1"/>
            <a:r>
              <a:rPr lang="en-US" dirty="0" smtClean="0"/>
              <a:t>Chapter 24 is a complete set of requirements for emergency communications systems – including requirements from other chapters by reference.</a:t>
            </a:r>
          </a:p>
          <a:p>
            <a:pPr eaLnBrk="1" hangingPunct="1"/>
            <a:r>
              <a:rPr lang="en-US" dirty="0" smtClean="0"/>
              <a:t>Will include EVAC and Two-way communications relocated from Chapter 6.</a:t>
            </a:r>
          </a:p>
          <a:p>
            <a:pPr lvl="1" eaLnBrk="1" hangingPunct="1"/>
            <a:r>
              <a:rPr lang="en-US" sz="2400" dirty="0" smtClean="0"/>
              <a:t>Fire Fighter phones</a:t>
            </a:r>
          </a:p>
          <a:p>
            <a:pPr lvl="1" eaLnBrk="1" hangingPunct="1"/>
            <a:r>
              <a:rPr lang="en-US" sz="2400" dirty="0" smtClean="0"/>
              <a:t>Fire Alarm Voice Evacuation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15950" y="806450"/>
            <a:ext cx="8375650" cy="793750"/>
          </a:xfrm>
        </p:spPr>
        <p:txBody>
          <a:bodyPr/>
          <a:lstStyle/>
          <a:p>
            <a:pPr eaLnBrk="1" hangingPunct="1"/>
            <a:r>
              <a:rPr lang="en-US" sz="3600" smtClean="0"/>
              <a:t>One-Way ECS Wide Area MNS</a:t>
            </a:r>
          </a:p>
        </p:txBody>
      </p:sp>
      <p:sp>
        <p:nvSpPr>
          <p:cNvPr id="98307" name="Rectangle 3"/>
          <p:cNvSpPr>
            <a:spLocks noGrp="1" noChangeArrowheads="1"/>
          </p:cNvSpPr>
          <p:nvPr>
            <p:ph idx="1"/>
          </p:nvPr>
        </p:nvSpPr>
        <p:spPr>
          <a:xfrm>
            <a:off x="661988" y="1749425"/>
            <a:ext cx="7807325" cy="2822575"/>
          </a:xfrm>
        </p:spPr>
        <p:txBody>
          <a:bodyPr/>
          <a:lstStyle/>
          <a:p>
            <a:pPr eaLnBrk="1" hangingPunct="1"/>
            <a:r>
              <a:rPr lang="en-US" smtClean="0"/>
              <a:t>High powered speaker arrays (HPSA) for large outdoor areas</a:t>
            </a:r>
          </a:p>
          <a:p>
            <a:pPr eaLnBrk="1" hangingPunct="1"/>
            <a:r>
              <a:rPr lang="en-US" smtClean="0"/>
              <a:t>Mounted at heights to prevent hearing damage to nearby persons</a:t>
            </a:r>
          </a:p>
          <a:p>
            <a:pPr eaLnBrk="1" hangingPunct="1"/>
            <a:r>
              <a:rPr lang="en-US" smtClean="0"/>
              <a:t>Are not permitted to provide mass notification to occupants inside structures or buildings</a:t>
            </a:r>
          </a:p>
          <a:p>
            <a:pPr eaLnBrk="1" hangingPunct="1"/>
            <a:endParaRPr lang="en-US"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81000" y="762000"/>
            <a:ext cx="8991600" cy="793750"/>
          </a:xfrm>
        </p:spPr>
        <p:txBody>
          <a:bodyPr/>
          <a:lstStyle/>
          <a:p>
            <a:pPr eaLnBrk="1" hangingPunct="1"/>
            <a:r>
              <a:rPr lang="en-US" sz="3600" smtClean="0"/>
              <a:t>One-Way ECS Distributed Recipient MNS</a:t>
            </a:r>
          </a:p>
        </p:txBody>
      </p:sp>
      <p:sp>
        <p:nvSpPr>
          <p:cNvPr id="99331" name="Rectangle 3"/>
          <p:cNvSpPr>
            <a:spLocks noGrp="1" noChangeArrowheads="1"/>
          </p:cNvSpPr>
          <p:nvPr>
            <p:ph idx="1"/>
          </p:nvPr>
        </p:nvSpPr>
        <p:spPr>
          <a:xfrm>
            <a:off x="661988" y="1787525"/>
            <a:ext cx="7807325" cy="2327275"/>
          </a:xfrm>
        </p:spPr>
        <p:txBody>
          <a:bodyPr/>
          <a:lstStyle/>
          <a:p>
            <a:pPr eaLnBrk="1" hangingPunct="1"/>
            <a:r>
              <a:rPr lang="en-US" smtClean="0"/>
              <a:t>Communication to a wide range of targeted individuals or groups</a:t>
            </a:r>
          </a:p>
          <a:p>
            <a:pPr eaLnBrk="1" hangingPunct="1"/>
            <a:r>
              <a:rPr lang="en-US" smtClean="0"/>
              <a:t>Systems include mass dialing systems, reverse 911, email, SMS (mobile phone text messages), and other directed communication methods</a:t>
            </a:r>
          </a:p>
          <a:p>
            <a:pPr eaLnBrk="1" hangingPunct="1"/>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smtClean="0"/>
              <a:t>NFPA 72, 2010</a:t>
            </a:r>
            <a:br>
              <a:rPr lang="en-US" sz="3600" smtClean="0"/>
            </a:br>
            <a:r>
              <a:rPr lang="en-US" sz="3600" smtClean="0"/>
              <a:t>Chapter Re-Organization</a:t>
            </a:r>
          </a:p>
        </p:txBody>
      </p:sp>
      <p:sp>
        <p:nvSpPr>
          <p:cNvPr id="377859" name="Rectangle 3"/>
          <p:cNvSpPr>
            <a:spLocks noGrp="1" noChangeArrowheads="1"/>
          </p:cNvSpPr>
          <p:nvPr>
            <p:ph idx="1"/>
          </p:nvPr>
        </p:nvSpPr>
        <p:spPr/>
        <p:txBody>
          <a:bodyPr/>
          <a:lstStyle/>
          <a:p>
            <a:pPr eaLnBrk="1" hangingPunct="1">
              <a:lnSpc>
                <a:spcPct val="90000"/>
              </a:lnSpc>
            </a:pPr>
            <a:endParaRPr lang="en-US" dirty="0" smtClean="0"/>
          </a:p>
          <a:p>
            <a:pPr eaLnBrk="1" hangingPunct="1">
              <a:lnSpc>
                <a:spcPct val="90000"/>
              </a:lnSpc>
              <a:buFont typeface="Wingdings" pitchFamily="2" charset="2"/>
              <a:buNone/>
            </a:pPr>
            <a:r>
              <a:rPr lang="en-US" sz="3200" dirty="0" smtClean="0"/>
              <a:t>2007 edition had 11 Chapters</a:t>
            </a:r>
          </a:p>
          <a:p>
            <a:pPr eaLnBrk="1" hangingPunct="1">
              <a:lnSpc>
                <a:spcPct val="90000"/>
              </a:lnSpc>
              <a:buFont typeface="Wingdings" pitchFamily="2" charset="2"/>
              <a:buNone/>
            </a:pPr>
            <a:r>
              <a:rPr lang="en-US" sz="3200" dirty="0" smtClean="0"/>
              <a:t>2010 edition has 29 Chapters</a:t>
            </a:r>
          </a:p>
          <a:p>
            <a:pPr lvl="1" eaLnBrk="1" hangingPunct="1">
              <a:lnSpc>
                <a:spcPct val="90000"/>
              </a:lnSpc>
            </a:pPr>
            <a:r>
              <a:rPr lang="en-US" sz="2800" dirty="0" smtClean="0"/>
              <a:t>Administrative Chapters</a:t>
            </a:r>
          </a:p>
          <a:p>
            <a:pPr lvl="1" eaLnBrk="1" hangingPunct="1">
              <a:lnSpc>
                <a:spcPct val="90000"/>
              </a:lnSpc>
            </a:pPr>
            <a:r>
              <a:rPr lang="en-US" sz="2800" dirty="0" smtClean="0"/>
              <a:t>Support Chapters</a:t>
            </a:r>
          </a:p>
          <a:p>
            <a:pPr lvl="1" eaLnBrk="1" hangingPunct="1">
              <a:lnSpc>
                <a:spcPct val="90000"/>
              </a:lnSpc>
            </a:pPr>
            <a:r>
              <a:rPr lang="en-US" sz="2800" dirty="0" smtClean="0"/>
              <a:t>System Chapters</a:t>
            </a:r>
          </a:p>
          <a:p>
            <a:pPr lvl="1" eaLnBrk="1" hangingPunct="1">
              <a:lnSpc>
                <a:spcPct val="90000"/>
              </a:lnSpc>
            </a:pPr>
            <a:r>
              <a:rPr lang="en-US" sz="2800" dirty="0" smtClean="0"/>
              <a:t>Usability Annexes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77859">
                                            <p:txEl>
                                              <p:pRg st="1" end="1"/>
                                            </p:txEl>
                                          </p:spTgt>
                                        </p:tgtEl>
                                        <p:attrNameLst>
                                          <p:attrName>style.visibility</p:attrName>
                                        </p:attrNameLst>
                                      </p:cBhvr>
                                      <p:to>
                                        <p:strVal val="visible"/>
                                      </p:to>
                                    </p:set>
                                    <p:animEffect transition="in" filter="blinds(horizontal)">
                                      <p:cBhvr>
                                        <p:cTn id="7" dur="500"/>
                                        <p:tgtEl>
                                          <p:spTgt spid="377859">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7859">
                                            <p:txEl>
                                              <p:pRg st="2" end="2"/>
                                            </p:txEl>
                                          </p:spTgt>
                                        </p:tgtEl>
                                        <p:attrNameLst>
                                          <p:attrName>style.visibility</p:attrName>
                                        </p:attrNameLst>
                                      </p:cBhvr>
                                      <p:to>
                                        <p:strVal val="visible"/>
                                      </p:to>
                                    </p:set>
                                    <p:animEffect transition="in" filter="blinds(horizontal)">
                                      <p:cBhvr>
                                        <p:cTn id="10" dur="500"/>
                                        <p:tgtEl>
                                          <p:spTgt spid="377859">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77859">
                                            <p:txEl>
                                              <p:pRg st="3" end="3"/>
                                            </p:txEl>
                                          </p:spTgt>
                                        </p:tgtEl>
                                        <p:attrNameLst>
                                          <p:attrName>style.visibility</p:attrName>
                                        </p:attrNameLst>
                                      </p:cBhvr>
                                      <p:to>
                                        <p:strVal val="visible"/>
                                      </p:to>
                                    </p:set>
                                    <p:animEffect transition="in" filter="blinds(horizontal)">
                                      <p:cBhvr>
                                        <p:cTn id="13" dur="500"/>
                                        <p:tgtEl>
                                          <p:spTgt spid="377859">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77859">
                                            <p:txEl>
                                              <p:pRg st="4" end="4"/>
                                            </p:txEl>
                                          </p:spTgt>
                                        </p:tgtEl>
                                        <p:attrNameLst>
                                          <p:attrName>style.visibility</p:attrName>
                                        </p:attrNameLst>
                                      </p:cBhvr>
                                      <p:to>
                                        <p:strVal val="visible"/>
                                      </p:to>
                                    </p:set>
                                    <p:animEffect transition="in" filter="blinds(horizontal)">
                                      <p:cBhvr>
                                        <p:cTn id="16" dur="500"/>
                                        <p:tgtEl>
                                          <p:spTgt spid="377859">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77859">
                                            <p:txEl>
                                              <p:pRg st="5" end="5"/>
                                            </p:txEl>
                                          </p:spTgt>
                                        </p:tgtEl>
                                        <p:attrNameLst>
                                          <p:attrName>style.visibility</p:attrName>
                                        </p:attrNameLst>
                                      </p:cBhvr>
                                      <p:to>
                                        <p:strVal val="visible"/>
                                      </p:to>
                                    </p:set>
                                    <p:animEffect transition="in" filter="blinds(horizontal)">
                                      <p:cBhvr>
                                        <p:cTn id="19" dur="500"/>
                                        <p:tgtEl>
                                          <p:spTgt spid="377859">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77859">
                                            <p:txEl>
                                              <p:pRg st="6" end="6"/>
                                            </p:txEl>
                                          </p:spTgt>
                                        </p:tgtEl>
                                        <p:attrNameLst>
                                          <p:attrName>style.visibility</p:attrName>
                                        </p:attrNameLst>
                                      </p:cBhvr>
                                      <p:to>
                                        <p:strVal val="visible"/>
                                      </p:to>
                                    </p:set>
                                    <p:animEffect transition="in" filter="blinds(horizontal)">
                                      <p:cBhvr>
                                        <p:cTn id="22" dur="500"/>
                                        <p:tgtEl>
                                          <p:spTgt spid="3778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 y="806450"/>
            <a:ext cx="8991600" cy="793750"/>
          </a:xfrm>
        </p:spPr>
        <p:txBody>
          <a:bodyPr/>
          <a:lstStyle/>
          <a:p>
            <a:pPr eaLnBrk="1" hangingPunct="1"/>
            <a:r>
              <a:rPr lang="en-US" sz="3600" smtClean="0"/>
              <a:t>Two-Way ECS Radio Emergency Services</a:t>
            </a:r>
          </a:p>
        </p:txBody>
      </p:sp>
      <p:sp>
        <p:nvSpPr>
          <p:cNvPr id="101379" name="Rectangle 3"/>
          <p:cNvSpPr>
            <a:spLocks noGrp="1" noChangeArrowheads="1"/>
          </p:cNvSpPr>
          <p:nvPr>
            <p:ph idx="1"/>
          </p:nvPr>
        </p:nvSpPr>
        <p:spPr>
          <a:xfrm>
            <a:off x="457200" y="1871663"/>
            <a:ext cx="8229600" cy="3538537"/>
          </a:xfrm>
        </p:spPr>
        <p:txBody>
          <a:bodyPr/>
          <a:lstStyle/>
          <a:p>
            <a:pPr eaLnBrk="1" hangingPunct="1"/>
            <a:r>
              <a:rPr lang="en-US" smtClean="0"/>
              <a:t>In Building amplifiers</a:t>
            </a:r>
          </a:p>
          <a:p>
            <a:pPr lvl="1" eaLnBrk="1" hangingPunct="1"/>
            <a:r>
              <a:rPr lang="en-US" smtClean="0"/>
              <a:t>Bidirectional amplifiers</a:t>
            </a:r>
          </a:p>
          <a:p>
            <a:pPr eaLnBrk="1" hangingPunct="1"/>
            <a:endParaRPr lang="en-US"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Questions?</a:t>
            </a:r>
            <a:endParaRPr lang="en-US" sz="5400" b="1" dirty="0"/>
          </a:p>
        </p:txBody>
      </p:sp>
      <p:pic>
        <p:nvPicPr>
          <p:cNvPr id="217090" name="Picture 2" descr="http://douggeivett.files.wordpress.com/2008/07/question-mark1.jpg"/>
          <p:cNvPicPr>
            <a:picLocks noChangeAspect="1" noChangeArrowheads="1"/>
          </p:cNvPicPr>
          <p:nvPr/>
        </p:nvPicPr>
        <p:blipFill>
          <a:blip r:embed="rId2" cstate="print"/>
          <a:srcRect/>
          <a:stretch>
            <a:fillRect/>
          </a:stretch>
        </p:blipFill>
        <p:spPr bwMode="auto">
          <a:xfrm>
            <a:off x="5562600" y="1219200"/>
            <a:ext cx="3426883" cy="5140325"/>
          </a:xfrm>
          <a:prstGeom prst="rect">
            <a:avLst/>
          </a:prstGeom>
          <a:noFill/>
        </p:spPr>
      </p:pic>
      <p:sp>
        <p:nvSpPr>
          <p:cNvPr id="4" name="TextBox 2"/>
          <p:cNvSpPr txBox="1">
            <a:spLocks noChangeArrowheads="1"/>
          </p:cNvSpPr>
          <p:nvPr/>
        </p:nvSpPr>
        <p:spPr bwMode="auto">
          <a:xfrm>
            <a:off x="152400" y="2547878"/>
            <a:ext cx="5334000" cy="2308324"/>
          </a:xfrm>
          <a:prstGeom prst="rect">
            <a:avLst/>
          </a:prstGeom>
          <a:noFill/>
          <a:ln w="9525">
            <a:noFill/>
            <a:miter lim="800000"/>
            <a:headEnd/>
            <a:tailEnd/>
          </a:ln>
        </p:spPr>
        <p:txBody>
          <a:bodyPr wrap="square">
            <a:spAutoFit/>
          </a:bodyPr>
          <a:lstStyle/>
          <a:p>
            <a:r>
              <a:rPr lang="en-US" sz="3600" b="1" i="1" dirty="0" smtClean="0"/>
              <a:t>Rodger Reiswig, SET</a:t>
            </a:r>
          </a:p>
          <a:p>
            <a:endParaRPr lang="en-US" sz="3600" b="1" i="1" dirty="0" smtClean="0"/>
          </a:p>
          <a:p>
            <a:endParaRPr lang="en-US" sz="3600" b="1" i="1" dirty="0" smtClean="0"/>
          </a:p>
          <a:p>
            <a:endParaRPr lang="en-US" sz="3600" b="1"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dirty="0" smtClean="0"/>
              <a:t>Fundamentals</a:t>
            </a:r>
            <a:br>
              <a:rPr lang="en-US" sz="3600" dirty="0" smtClean="0"/>
            </a:br>
            <a:r>
              <a:rPr lang="en-US" sz="3600" dirty="0" smtClean="0"/>
              <a:t>Chapter 10</a:t>
            </a:r>
            <a:r>
              <a:rPr lang="en-US" dirty="0" smtClean="0"/>
              <a:t> </a:t>
            </a:r>
          </a:p>
        </p:txBody>
      </p:sp>
      <p:sp>
        <p:nvSpPr>
          <p:cNvPr id="15363" name="Rectangle 3"/>
          <p:cNvSpPr>
            <a:spLocks noGrp="1" noChangeArrowheads="1"/>
          </p:cNvSpPr>
          <p:nvPr>
            <p:ph idx="1"/>
          </p:nvPr>
        </p:nvSpPr>
        <p:spPr>
          <a:xfrm>
            <a:off x="457200" y="1600200"/>
            <a:ext cx="8229600" cy="5105400"/>
          </a:xfrm>
        </p:spPr>
        <p:txBody>
          <a:bodyPr/>
          <a:lstStyle/>
          <a:p>
            <a:pPr eaLnBrk="1" hangingPunct="1">
              <a:lnSpc>
                <a:spcPct val="90000"/>
              </a:lnSpc>
            </a:pPr>
            <a:r>
              <a:rPr lang="en-US" dirty="0" smtClean="0"/>
              <a:t>The Chapter has been renamed Fundamentals. “Fire Alarm” deleted.</a:t>
            </a:r>
          </a:p>
          <a:p>
            <a:pPr eaLnBrk="1" hangingPunct="1">
              <a:lnSpc>
                <a:spcPct val="90000"/>
              </a:lnSpc>
            </a:pPr>
            <a:r>
              <a:rPr lang="en-US" dirty="0" smtClean="0"/>
              <a:t>The Chapter includes requirements for Emergency Communications Systems.</a:t>
            </a:r>
          </a:p>
          <a:p>
            <a:pPr eaLnBrk="1" hangingPunct="1">
              <a:lnSpc>
                <a:spcPct val="90000"/>
              </a:lnSpc>
            </a:pPr>
            <a:r>
              <a:rPr lang="en-US" dirty="0" smtClean="0"/>
              <a:t>The word “fire” has been removed throughout in relation to fire alarm systems, as the Code also covers Emergency Communications Systems.</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smtClean="0"/>
              <a:t>Fundamentals</a:t>
            </a:r>
            <a:br>
              <a:rPr lang="en-US" sz="3600" smtClean="0"/>
            </a:br>
            <a:r>
              <a:rPr lang="en-US" sz="3600" smtClean="0"/>
              <a:t>Chapter 10</a:t>
            </a:r>
          </a:p>
        </p:txBody>
      </p:sp>
      <p:sp>
        <p:nvSpPr>
          <p:cNvPr id="21507" name="Rectangle 3"/>
          <p:cNvSpPr>
            <a:spLocks noGrp="1" noChangeArrowheads="1"/>
          </p:cNvSpPr>
          <p:nvPr>
            <p:ph idx="1"/>
          </p:nvPr>
        </p:nvSpPr>
        <p:spPr/>
        <p:txBody>
          <a:bodyPr/>
          <a:lstStyle/>
          <a:p>
            <a:pPr eaLnBrk="1" hangingPunct="1">
              <a:buFont typeface="Wingdings" pitchFamily="2" charset="2"/>
              <a:buNone/>
              <a:defRPr/>
            </a:pPr>
            <a:r>
              <a:rPr lang="en-US" b="1" dirty="0" smtClean="0"/>
              <a:t>10.5.6.3 Capacity </a:t>
            </a:r>
          </a:p>
          <a:p>
            <a:pPr marL="0" indent="0" eaLnBrk="1" hangingPunct="1">
              <a:buFont typeface="Wingdings" pitchFamily="2" charset="2"/>
              <a:buNone/>
              <a:defRPr/>
            </a:pPr>
            <a:r>
              <a:rPr lang="en-US" b="1" dirty="0" smtClean="0"/>
              <a:t>10.5.6.3.1.(A) </a:t>
            </a:r>
            <a:r>
              <a:rPr lang="en-US" dirty="0" smtClean="0"/>
              <a:t>Battery calculations shall include a 20 percent safety margin to the calculated amp-hour rating</a:t>
            </a:r>
          </a:p>
          <a:p>
            <a:pPr eaLnBrk="1" hangingPunct="1">
              <a:defRPr/>
            </a:pPr>
            <a:r>
              <a:rPr lang="en-US" i="1" dirty="0" smtClean="0"/>
              <a:t>This provides alignment with UL 864 9</a:t>
            </a:r>
            <a:r>
              <a:rPr lang="en-US" i="1" baseline="30000" dirty="0" smtClean="0"/>
              <a:t>th</a:t>
            </a:r>
            <a:r>
              <a:rPr lang="en-US" i="1" dirty="0" smtClean="0"/>
              <a:t> edition and the realization that over the life of a battery, it will decay.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04775"/>
            <a:ext cx="9144000" cy="6488113"/>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rpTemplate">
  <a:themeElements>
    <a:clrScheme name="Corp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SG Template</Template>
  <TotalTime>2466</TotalTime>
  <Words>2598</Words>
  <Application>Microsoft Office PowerPoint</Application>
  <PresentationFormat>On-screen Show (4:3)</PresentationFormat>
  <Paragraphs>307</Paragraphs>
  <Slides>61</Slides>
  <Notes>59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CorpTemplate</vt:lpstr>
      <vt:lpstr> NFPA 72 - 2010 National Fire Alarm &amp; Signaling Code</vt:lpstr>
      <vt:lpstr>Take Fire out of NFPA 72? Why the change?</vt:lpstr>
      <vt:lpstr>NFPA TCC Directive for 2010</vt:lpstr>
      <vt:lpstr>NFPA 72 Name Change?</vt:lpstr>
      <vt:lpstr>What is changing in 2010 of 72?</vt:lpstr>
      <vt:lpstr>NFPA 72, 2010 Chapter Re-Organization</vt:lpstr>
      <vt:lpstr>Fundamentals Chapter 10 </vt:lpstr>
      <vt:lpstr>Fundamentals Chapter 10</vt:lpstr>
      <vt:lpstr>Slide 9</vt:lpstr>
      <vt:lpstr>Fundamentals Chapter 10</vt:lpstr>
      <vt:lpstr>Fundamentals Chapter 10</vt:lpstr>
      <vt:lpstr>Fundamentals Chapter 10</vt:lpstr>
      <vt:lpstr>Fundamentals Chapter 10</vt:lpstr>
      <vt:lpstr>Fundamentals Chapter 10</vt:lpstr>
      <vt:lpstr>Circuits and Pathways - Chapter 12</vt:lpstr>
      <vt:lpstr>Circuits and Pathways - Chapter 12</vt:lpstr>
      <vt:lpstr>Circuits and Pathways - Chapter 12</vt:lpstr>
      <vt:lpstr>Circuits and Pathways - Chapter 12</vt:lpstr>
      <vt:lpstr>Circuits and Pathways - Chapter 12</vt:lpstr>
      <vt:lpstr>Circuits and Pathways - Chapter 12</vt:lpstr>
      <vt:lpstr>Circuits and Pathways - Chapter 12</vt:lpstr>
      <vt:lpstr>Circuits and Pathways - Chapter 12</vt:lpstr>
      <vt:lpstr>Circuits and Pathways - Chapter 12</vt:lpstr>
      <vt:lpstr>Circuits and Pathways - Chapter 12</vt:lpstr>
      <vt:lpstr>Circuits and Pathways - Chapter 12</vt:lpstr>
      <vt:lpstr>Circuits and Pathways - Chapter 12</vt:lpstr>
      <vt:lpstr>Inspection, Testing, and Maintenance Chapter 14</vt:lpstr>
      <vt:lpstr>Inspection, Testing, and Maintenance Chapter 14</vt:lpstr>
      <vt:lpstr>Inspection, Testing, and Maintenance Chapter 14</vt:lpstr>
      <vt:lpstr>Inspection, Testing, and Maintenance Chapter 14</vt:lpstr>
      <vt:lpstr>Inspection, Testing, and Maintenance Chapter 14</vt:lpstr>
      <vt:lpstr>Inspection, Testing, and Maintenance Chapter 14</vt:lpstr>
      <vt:lpstr>Initiating Devices Chapter 17</vt:lpstr>
      <vt:lpstr>Initiating Devices Heat-Sensing Fire Detectors</vt:lpstr>
      <vt:lpstr>Initiating Devices Smoke-Sensing Fire Detectors </vt:lpstr>
      <vt:lpstr>Spacing of Smoke Sensors</vt:lpstr>
      <vt:lpstr>Notification Appliances Chapter 18</vt:lpstr>
      <vt:lpstr>Notification Appliances Chapter 18</vt:lpstr>
      <vt:lpstr>Notification Appliances Chapter 18</vt:lpstr>
      <vt:lpstr>Notification Appliances Chapter 18</vt:lpstr>
      <vt:lpstr>Emergency Control Functions and Interfaces – Chapter 21</vt:lpstr>
      <vt:lpstr>Protected Premises  Chapter 23</vt:lpstr>
      <vt:lpstr>Protected Premises  Chapter 23</vt:lpstr>
      <vt:lpstr>Supervising Station Fire Alarm Systems – Chapter 26</vt:lpstr>
      <vt:lpstr>Supervising Station Fire Alarm Systems – Chapter 26</vt:lpstr>
      <vt:lpstr>Supervising Station Fire Alarm Systems – Chapter 26</vt:lpstr>
      <vt:lpstr>Supervising Station Fire Alarm Systems – Chapter 26</vt:lpstr>
      <vt:lpstr>Single- and Multiple-Station Alarms and Household Fire Alarm Systems – Chapter 29</vt:lpstr>
      <vt:lpstr>Single- and Multiple-Station Alarms and Household Fire Alarm Systems – Chapter 29</vt:lpstr>
      <vt:lpstr>Mass Notification and NFPA</vt:lpstr>
      <vt:lpstr>Chapter reference for MNS in NFPA 72, 2007</vt:lpstr>
      <vt:lpstr>NFPA and Mass Notification</vt:lpstr>
      <vt:lpstr>NFPA and Mass Notification</vt:lpstr>
      <vt:lpstr>NFPA and Mass Notification</vt:lpstr>
      <vt:lpstr>NFPA and Mass Notification</vt:lpstr>
      <vt:lpstr>NFPA and Mass Notification</vt:lpstr>
      <vt:lpstr>NFPA and Mass Notification</vt:lpstr>
      <vt:lpstr>One-Way ECS Wide Area MNS</vt:lpstr>
      <vt:lpstr>One-Way ECS Distributed Recipient MNS</vt:lpstr>
      <vt:lpstr>Two-Way ECS Radio Emergency Services</vt:lpstr>
      <vt:lpstr>Questions?</vt:lpstr>
    </vt:vector>
  </TitlesOfParts>
  <Company>SimplexGrinnell 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Relations Update for FSEs</dc:title>
  <dc:creator>Rodger Reiswig</dc:creator>
  <cp:lastModifiedBy>Rodger Reiswig</cp:lastModifiedBy>
  <cp:revision>206</cp:revision>
  <dcterms:created xsi:type="dcterms:W3CDTF">2007-01-22T13:47:45Z</dcterms:created>
  <dcterms:modified xsi:type="dcterms:W3CDTF">2012-02-20T14:40:42Z</dcterms:modified>
</cp:coreProperties>
</file>